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20.jpg" ContentType="image/jpg"/>
  <Override PartName="/ppt/media/image21.jpg" ContentType="image/jpg"/>
  <Override PartName="/ppt/media/image22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312" r:id="rId3"/>
    <p:sldId id="313" r:id="rId4"/>
    <p:sldId id="315" r:id="rId5"/>
    <p:sldId id="316" r:id="rId6"/>
    <p:sldId id="317" r:id="rId7"/>
    <p:sldId id="319" r:id="rId8"/>
    <p:sldId id="275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66" r:id="rId28"/>
    <p:sldId id="267" r:id="rId29"/>
    <p:sldId id="268" r:id="rId30"/>
    <p:sldId id="269" r:id="rId31"/>
    <p:sldId id="270" r:id="rId32"/>
    <p:sldId id="271" r:id="rId33"/>
    <p:sldId id="286" r:id="rId34"/>
    <p:sldId id="287" r:id="rId35"/>
    <p:sldId id="289" r:id="rId36"/>
    <p:sldId id="291" r:id="rId37"/>
    <p:sldId id="272" r:id="rId38"/>
    <p:sldId id="295" r:id="rId39"/>
  </p:sldIdLst>
  <p:sldSz cx="9144000" cy="6858000" type="screen4x3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66113" y="870026"/>
            <a:ext cx="5811773" cy="25863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4697" y="1802638"/>
            <a:ext cx="7734604" cy="2165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121C38B-BDC3-EF47-8C43-22D5B9D8780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47650"/>
            <a:ext cx="2857500" cy="9715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6113" y="1828800"/>
            <a:ext cx="5811773" cy="1410001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252729" marR="243204" algn="ctr">
              <a:spcBef>
                <a:spcPts val="915"/>
              </a:spcBef>
            </a:pPr>
            <a:r>
              <a:rPr sz="2800" b="1" spc="-60" dirty="0">
                <a:latin typeface="+mj-lt"/>
              </a:rPr>
              <a:t>INDICATORI </a:t>
            </a:r>
            <a:r>
              <a:rPr sz="2800" b="1" dirty="0">
                <a:latin typeface="+mj-lt"/>
              </a:rPr>
              <a:t>DI  ANOMALIA</a:t>
            </a:r>
            <a:r>
              <a:rPr lang="it-IT" sz="2800" b="1" dirty="0">
                <a:latin typeface="+mj-lt"/>
              </a:rPr>
              <a:t> E SEGNALAZIONE DELLE OPERAZIONI SOSPETTE</a:t>
            </a:r>
            <a:endParaRPr sz="2800" b="1" dirty="0">
              <a:latin typeface="+mj-lt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087D1DE-6215-A448-9B6A-C5D85D169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901" y="3861048"/>
            <a:ext cx="78486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it-IT" altLang="it-IT" dirty="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Bernardino Cordeschi</a:t>
            </a:r>
          </a:p>
          <a:p>
            <a:pPr algn="ctr" eaLnBrk="1" hangingPunct="1">
              <a:buClrTx/>
              <a:buFontTx/>
              <a:buNone/>
            </a:pPr>
            <a:r>
              <a:rPr lang="it-IT" altLang="it-IT" dirty="0">
                <a:solidFill>
                  <a:srgbClr val="26262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Presidente Commissione Antiriciclaggio ODCEC di Roma</a:t>
            </a:r>
          </a:p>
        </p:txBody>
      </p:sp>
    </p:spTree>
    <p:extLst>
      <p:ext uri="{BB962C8B-B14F-4D97-AF65-F5344CB8AC3E}">
        <p14:creationId xmlns:p14="http://schemas.microsoft.com/office/powerpoint/2010/main" val="2430432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84220" y="211830"/>
            <a:ext cx="2272283" cy="13837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22319" y="599313"/>
            <a:ext cx="1193800" cy="54991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224154" marR="5080" indent="-212090">
              <a:lnSpc>
                <a:spcPts val="1970"/>
              </a:lnSpc>
              <a:spcBef>
                <a:spcPts val="325"/>
              </a:spcBef>
            </a:pPr>
            <a:r>
              <a:rPr sz="1800" dirty="0">
                <a:latin typeface="Calibri"/>
                <a:cs typeface="Calibri"/>
              </a:rPr>
              <a:t>I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spc="-35" dirty="0">
                <a:latin typeface="Calibri"/>
                <a:cs typeface="Calibri"/>
              </a:rPr>
              <a:t>f</a:t>
            </a:r>
            <a:r>
              <a:rPr sz="1800" spc="-5" dirty="0">
                <a:latin typeface="Calibri"/>
                <a:cs typeface="Calibri"/>
              </a:rPr>
              <a:t>ormaz</a:t>
            </a:r>
            <a:r>
              <a:rPr sz="1800" spc="-15" dirty="0">
                <a:latin typeface="Calibri"/>
                <a:cs typeface="Calibri"/>
              </a:rPr>
              <a:t>i</a:t>
            </a:r>
            <a:r>
              <a:rPr sz="1800" spc="-5" dirty="0">
                <a:latin typeface="Calibri"/>
                <a:cs typeface="Calibri"/>
              </a:rPr>
              <a:t>oni  </a:t>
            </a:r>
            <a:r>
              <a:rPr sz="1800" spc="-15" dirty="0">
                <a:latin typeface="Calibri"/>
                <a:cs typeface="Calibri"/>
              </a:rPr>
              <a:t>inesatte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09794" y="1403096"/>
            <a:ext cx="534034" cy="564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63764" y="1621532"/>
            <a:ext cx="1886715" cy="18867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091173" y="1884045"/>
            <a:ext cx="1228090" cy="130492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indent="-635" algn="ctr">
              <a:lnSpc>
                <a:spcPct val="91500"/>
              </a:lnSpc>
              <a:spcBef>
                <a:spcPts val="280"/>
              </a:spcBef>
            </a:pPr>
            <a:r>
              <a:rPr sz="1800" spc="-10" dirty="0">
                <a:latin typeface="Calibri"/>
                <a:cs typeface="Calibri"/>
              </a:rPr>
              <a:t>Informazioni  </a:t>
            </a:r>
            <a:r>
              <a:rPr sz="1800" spc="-5" dirty="0">
                <a:latin typeface="Calibri"/>
                <a:cs typeface="Calibri"/>
              </a:rPr>
              <a:t>palesem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15" dirty="0">
                <a:latin typeface="Calibri"/>
                <a:cs typeface="Calibri"/>
              </a:rPr>
              <a:t>n</a:t>
            </a:r>
            <a:r>
              <a:rPr sz="1800" spc="-3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e  </a:t>
            </a:r>
            <a:r>
              <a:rPr sz="1800" spc="-10" dirty="0">
                <a:latin typeface="Calibri"/>
                <a:cs typeface="Calibri"/>
              </a:rPr>
              <a:t>difformi</a:t>
            </a:r>
            <a:endParaRPr sz="1800">
              <a:latin typeface="Calibri"/>
              <a:cs typeface="Calibri"/>
            </a:endParaRPr>
          </a:p>
          <a:p>
            <a:pPr marL="33655" marR="25400" indent="1270" algn="ctr">
              <a:lnSpc>
                <a:spcPts val="1980"/>
              </a:lnSpc>
              <a:spcBef>
                <a:spcPts val="40"/>
              </a:spcBef>
            </a:pPr>
            <a:r>
              <a:rPr sz="1800" spc="-10" dirty="0">
                <a:latin typeface="Calibri"/>
                <a:cs typeface="Calibri"/>
              </a:rPr>
              <a:t>/riscontri  </a:t>
            </a:r>
            <a:r>
              <a:rPr sz="1800" spc="-5" dirty="0">
                <a:latin typeface="Calibri"/>
                <a:cs typeface="Calibri"/>
              </a:rPr>
              <a:t>docum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spc="-3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ali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91859" y="3566795"/>
            <a:ext cx="604773" cy="4618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99432" y="4178804"/>
            <a:ext cx="2468879" cy="2147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033009" y="4824221"/>
            <a:ext cx="1597025" cy="80137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065" marR="5080" algn="ctr">
              <a:lnSpc>
                <a:spcPct val="91400"/>
              </a:lnSpc>
              <a:spcBef>
                <a:spcPts val="285"/>
              </a:spcBef>
            </a:pPr>
            <a:r>
              <a:rPr sz="1800" spc="-5" dirty="0">
                <a:latin typeface="Calibri"/>
                <a:cs typeface="Calibri"/>
              </a:rPr>
              <a:t>Do</a:t>
            </a:r>
            <a:r>
              <a:rPr sz="1800" spc="-10" dirty="0">
                <a:latin typeface="Calibri"/>
                <a:cs typeface="Calibri"/>
              </a:rPr>
              <a:t>c</a:t>
            </a:r>
            <a:r>
              <a:rPr sz="1800" spc="-5" dirty="0">
                <a:latin typeface="Calibri"/>
                <a:cs typeface="Calibri"/>
              </a:rPr>
              <a:t>um</a:t>
            </a:r>
            <a:r>
              <a:rPr sz="1800" spc="5" dirty="0">
                <a:latin typeface="Calibri"/>
                <a:cs typeface="Calibri"/>
              </a:rPr>
              <a:t>e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spc="-3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az</a:t>
            </a:r>
            <a:r>
              <a:rPr sz="1800" spc="-10" dirty="0">
                <a:latin typeface="Calibri"/>
                <a:cs typeface="Calibri"/>
              </a:rPr>
              <a:t>i</a:t>
            </a:r>
            <a:r>
              <a:rPr sz="1800" spc="-5" dirty="0">
                <a:latin typeface="Calibri"/>
                <a:cs typeface="Calibri"/>
              </a:rPr>
              <a:t>one  </a:t>
            </a:r>
            <a:r>
              <a:rPr sz="1800" spc="-10" dirty="0">
                <a:latin typeface="Calibri"/>
                <a:cs typeface="Calibri"/>
              </a:rPr>
              <a:t>contabile  Manipolata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110101" y="4932679"/>
            <a:ext cx="345059" cy="6358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63495" y="4309868"/>
            <a:ext cx="1888235" cy="18867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491485" y="4824221"/>
            <a:ext cx="1027430" cy="80137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 marR="5080" indent="88265" algn="just">
              <a:lnSpc>
                <a:spcPct val="91400"/>
              </a:lnSpc>
              <a:spcBef>
                <a:spcPts val="285"/>
              </a:spcBef>
            </a:pPr>
            <a:r>
              <a:rPr sz="1800" spc="-10" dirty="0">
                <a:latin typeface="Calibri"/>
                <a:cs typeface="Calibri"/>
              </a:rPr>
              <a:t>Rifiuta </a:t>
            </a:r>
            <a:r>
              <a:rPr sz="1800" spc="-5" dirty="0">
                <a:latin typeface="Calibri"/>
                <a:cs typeface="Calibri"/>
              </a:rPr>
              <a:t>di  </a:t>
            </a:r>
            <a:r>
              <a:rPr sz="1800" spc="-15" dirty="0">
                <a:latin typeface="Calibri"/>
                <a:cs typeface="Calibri"/>
              </a:rPr>
              <a:t>mostrare  </a:t>
            </a:r>
            <a:r>
              <a:rPr sz="1800" spc="-5" dirty="0">
                <a:latin typeface="Calibri"/>
                <a:cs typeface="Calibri"/>
              </a:rPr>
              <a:t>docum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dirty="0">
                <a:latin typeface="Calibri"/>
                <a:cs typeface="Calibri"/>
              </a:rPr>
              <a:t>ti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270505" y="3682491"/>
            <a:ext cx="604774" cy="53390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90240" y="1621532"/>
            <a:ext cx="1886715" cy="18867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498853" y="2135504"/>
            <a:ext cx="1267460" cy="80137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065" marR="5080" algn="ctr">
              <a:lnSpc>
                <a:spcPct val="91400"/>
              </a:lnSpc>
              <a:spcBef>
                <a:spcPts val="285"/>
              </a:spcBef>
            </a:pPr>
            <a:r>
              <a:rPr sz="1800" spc="-10" dirty="0">
                <a:latin typeface="Calibri"/>
                <a:cs typeface="Calibri"/>
              </a:rPr>
              <a:t>P</a:t>
            </a:r>
            <a:r>
              <a:rPr sz="1800" spc="-30" dirty="0">
                <a:latin typeface="Calibri"/>
                <a:cs typeface="Calibri"/>
              </a:rPr>
              <a:t>r</a:t>
            </a:r>
            <a:r>
              <a:rPr sz="1800" spc="-5" dirty="0">
                <a:latin typeface="Calibri"/>
                <a:cs typeface="Calibri"/>
              </a:rPr>
              <a:t>o</a:t>
            </a:r>
            <a:r>
              <a:rPr sz="1800" spc="-10" dirty="0">
                <a:latin typeface="Calibri"/>
                <a:cs typeface="Calibri"/>
              </a:rPr>
              <a:t>c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5" dirty="0">
                <a:latin typeface="Calibri"/>
                <a:cs typeface="Calibri"/>
              </a:rPr>
              <a:t>d</a:t>
            </a:r>
            <a:r>
              <a:rPr sz="1800" spc="-5" dirty="0">
                <a:latin typeface="Calibri"/>
                <a:cs typeface="Calibri"/>
              </a:rPr>
              <a:t>i</a:t>
            </a:r>
            <a:r>
              <a:rPr sz="1800" dirty="0">
                <a:latin typeface="Calibri"/>
                <a:cs typeface="Calibri"/>
              </a:rPr>
              <a:t>m</a:t>
            </a:r>
            <a:r>
              <a:rPr sz="1800" spc="5" dirty="0">
                <a:latin typeface="Calibri"/>
                <a:cs typeface="Calibri"/>
              </a:rPr>
              <a:t>e</a:t>
            </a:r>
            <a:r>
              <a:rPr sz="1800" spc="-10" dirty="0">
                <a:latin typeface="Calibri"/>
                <a:cs typeface="Calibri"/>
              </a:rPr>
              <a:t>n</a:t>
            </a:r>
            <a:r>
              <a:rPr sz="1800" dirty="0">
                <a:latin typeface="Calibri"/>
                <a:cs typeface="Calibri"/>
              </a:rPr>
              <a:t>ti  </a:t>
            </a:r>
            <a:r>
              <a:rPr sz="1800" spc="-5" dirty="0">
                <a:latin typeface="Calibri"/>
                <a:cs typeface="Calibri"/>
              </a:rPr>
              <a:t>penali  pendenti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956941" y="1470913"/>
            <a:ext cx="534161" cy="56489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79514" y="1016774"/>
            <a:ext cx="1512570" cy="792480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106680" rIns="0" bIns="0" rtlCol="0">
            <a:spAutoFit/>
          </a:bodyPr>
          <a:lstStyle/>
          <a:p>
            <a:pPr marL="300355" marR="292100" indent="185420">
              <a:lnSpc>
                <a:spcPct val="100000"/>
              </a:lnSpc>
              <a:spcBef>
                <a:spcPts val="84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Profili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So</a:t>
            </a:r>
            <a:r>
              <a:rPr sz="1800" spc="1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ge</a:t>
            </a:r>
            <a:r>
              <a:rPr sz="1800" spc="-3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707891" y="2420873"/>
            <a:ext cx="1800225" cy="1440180"/>
          </a:xfrm>
          <a:custGeom>
            <a:avLst/>
            <a:gdLst/>
            <a:ahLst/>
            <a:cxnLst/>
            <a:rect l="l" t="t" r="r" b="b"/>
            <a:pathLst>
              <a:path w="1800225" h="1440179">
                <a:moveTo>
                  <a:pt x="900049" y="0"/>
                </a:moveTo>
                <a:lnTo>
                  <a:pt x="847164" y="1222"/>
                </a:lnTo>
                <a:lnTo>
                  <a:pt x="795085" y="4845"/>
                </a:lnTo>
                <a:lnTo>
                  <a:pt x="743894" y="10800"/>
                </a:lnTo>
                <a:lnTo>
                  <a:pt x="693677" y="19021"/>
                </a:lnTo>
                <a:lnTo>
                  <a:pt x="644518" y="29438"/>
                </a:lnTo>
                <a:lnTo>
                  <a:pt x="596501" y="41986"/>
                </a:lnTo>
                <a:lnTo>
                  <a:pt x="549711" y="56596"/>
                </a:lnTo>
                <a:lnTo>
                  <a:pt x="504232" y="73200"/>
                </a:lnTo>
                <a:lnTo>
                  <a:pt x="460149" y="91732"/>
                </a:lnTo>
                <a:lnTo>
                  <a:pt x="417545" y="112123"/>
                </a:lnTo>
                <a:lnTo>
                  <a:pt x="376506" y="134306"/>
                </a:lnTo>
                <a:lnTo>
                  <a:pt x="337116" y="158213"/>
                </a:lnTo>
                <a:lnTo>
                  <a:pt x="299459" y="183777"/>
                </a:lnTo>
                <a:lnTo>
                  <a:pt x="263620" y="210931"/>
                </a:lnTo>
                <a:lnTo>
                  <a:pt x="229683" y="239605"/>
                </a:lnTo>
                <a:lnTo>
                  <a:pt x="197732" y="269734"/>
                </a:lnTo>
                <a:lnTo>
                  <a:pt x="167852" y="301249"/>
                </a:lnTo>
                <a:lnTo>
                  <a:pt x="140128" y="334083"/>
                </a:lnTo>
                <a:lnTo>
                  <a:pt x="114643" y="368169"/>
                </a:lnTo>
                <a:lnTo>
                  <a:pt x="91482" y="403437"/>
                </a:lnTo>
                <a:lnTo>
                  <a:pt x="70731" y="439822"/>
                </a:lnTo>
                <a:lnTo>
                  <a:pt x="52472" y="477256"/>
                </a:lnTo>
                <a:lnTo>
                  <a:pt x="36790" y="515670"/>
                </a:lnTo>
                <a:lnTo>
                  <a:pt x="23771" y="554998"/>
                </a:lnTo>
                <a:lnTo>
                  <a:pt x="13497" y="595171"/>
                </a:lnTo>
                <a:lnTo>
                  <a:pt x="6055" y="636122"/>
                </a:lnTo>
                <a:lnTo>
                  <a:pt x="1527" y="677784"/>
                </a:lnTo>
                <a:lnTo>
                  <a:pt x="0" y="720089"/>
                </a:lnTo>
                <a:lnTo>
                  <a:pt x="1527" y="762395"/>
                </a:lnTo>
                <a:lnTo>
                  <a:pt x="6055" y="804057"/>
                </a:lnTo>
                <a:lnTo>
                  <a:pt x="13497" y="845008"/>
                </a:lnTo>
                <a:lnTo>
                  <a:pt x="23771" y="885181"/>
                </a:lnTo>
                <a:lnTo>
                  <a:pt x="36790" y="924509"/>
                </a:lnTo>
                <a:lnTo>
                  <a:pt x="52472" y="962923"/>
                </a:lnTo>
                <a:lnTo>
                  <a:pt x="70731" y="1000357"/>
                </a:lnTo>
                <a:lnTo>
                  <a:pt x="91482" y="1036742"/>
                </a:lnTo>
                <a:lnTo>
                  <a:pt x="114643" y="1072010"/>
                </a:lnTo>
                <a:lnTo>
                  <a:pt x="140128" y="1106096"/>
                </a:lnTo>
                <a:lnTo>
                  <a:pt x="167852" y="1138930"/>
                </a:lnTo>
                <a:lnTo>
                  <a:pt x="197732" y="1170445"/>
                </a:lnTo>
                <a:lnTo>
                  <a:pt x="229683" y="1200574"/>
                </a:lnTo>
                <a:lnTo>
                  <a:pt x="263620" y="1229248"/>
                </a:lnTo>
                <a:lnTo>
                  <a:pt x="299459" y="1256402"/>
                </a:lnTo>
                <a:lnTo>
                  <a:pt x="337116" y="1281966"/>
                </a:lnTo>
                <a:lnTo>
                  <a:pt x="376506" y="1305873"/>
                </a:lnTo>
                <a:lnTo>
                  <a:pt x="417545" y="1328056"/>
                </a:lnTo>
                <a:lnTo>
                  <a:pt x="460149" y="1348447"/>
                </a:lnTo>
                <a:lnTo>
                  <a:pt x="504232" y="1366979"/>
                </a:lnTo>
                <a:lnTo>
                  <a:pt x="549711" y="1383583"/>
                </a:lnTo>
                <a:lnTo>
                  <a:pt x="596501" y="1398193"/>
                </a:lnTo>
                <a:lnTo>
                  <a:pt x="644518" y="1410741"/>
                </a:lnTo>
                <a:lnTo>
                  <a:pt x="693677" y="1421158"/>
                </a:lnTo>
                <a:lnTo>
                  <a:pt x="743894" y="1429379"/>
                </a:lnTo>
                <a:lnTo>
                  <a:pt x="795085" y="1435334"/>
                </a:lnTo>
                <a:lnTo>
                  <a:pt x="847164" y="1438957"/>
                </a:lnTo>
                <a:lnTo>
                  <a:pt x="900049" y="1440180"/>
                </a:lnTo>
                <a:lnTo>
                  <a:pt x="952946" y="1438957"/>
                </a:lnTo>
                <a:lnTo>
                  <a:pt x="1005038" y="1435334"/>
                </a:lnTo>
                <a:lnTo>
                  <a:pt x="1056239" y="1429379"/>
                </a:lnTo>
                <a:lnTo>
                  <a:pt x="1106467" y="1421158"/>
                </a:lnTo>
                <a:lnTo>
                  <a:pt x="1155636" y="1410741"/>
                </a:lnTo>
                <a:lnTo>
                  <a:pt x="1203661" y="1398193"/>
                </a:lnTo>
                <a:lnTo>
                  <a:pt x="1250459" y="1383583"/>
                </a:lnTo>
                <a:lnTo>
                  <a:pt x="1295946" y="1366979"/>
                </a:lnTo>
                <a:lnTo>
                  <a:pt x="1340036" y="1348447"/>
                </a:lnTo>
                <a:lnTo>
                  <a:pt x="1382645" y="1328056"/>
                </a:lnTo>
                <a:lnTo>
                  <a:pt x="1423689" y="1305873"/>
                </a:lnTo>
                <a:lnTo>
                  <a:pt x="1463084" y="1281966"/>
                </a:lnTo>
                <a:lnTo>
                  <a:pt x="1500745" y="1256402"/>
                </a:lnTo>
                <a:lnTo>
                  <a:pt x="1536588" y="1229248"/>
                </a:lnTo>
                <a:lnTo>
                  <a:pt x="1570529" y="1200574"/>
                </a:lnTo>
                <a:lnTo>
                  <a:pt x="1602482" y="1170445"/>
                </a:lnTo>
                <a:lnTo>
                  <a:pt x="1632364" y="1138930"/>
                </a:lnTo>
                <a:lnTo>
                  <a:pt x="1660091" y="1106096"/>
                </a:lnTo>
                <a:lnTo>
                  <a:pt x="1685577" y="1072010"/>
                </a:lnTo>
                <a:lnTo>
                  <a:pt x="1708739" y="1036742"/>
                </a:lnTo>
                <a:lnTo>
                  <a:pt x="1729491" y="1000357"/>
                </a:lnTo>
                <a:lnTo>
                  <a:pt x="1747751" y="962923"/>
                </a:lnTo>
                <a:lnTo>
                  <a:pt x="1763433" y="924509"/>
                </a:lnTo>
                <a:lnTo>
                  <a:pt x="1776453" y="885181"/>
                </a:lnTo>
                <a:lnTo>
                  <a:pt x="1786726" y="845008"/>
                </a:lnTo>
                <a:lnTo>
                  <a:pt x="1794169" y="804057"/>
                </a:lnTo>
                <a:lnTo>
                  <a:pt x="1798697" y="762395"/>
                </a:lnTo>
                <a:lnTo>
                  <a:pt x="1800225" y="720089"/>
                </a:lnTo>
                <a:lnTo>
                  <a:pt x="1798697" y="677784"/>
                </a:lnTo>
                <a:lnTo>
                  <a:pt x="1794169" y="636122"/>
                </a:lnTo>
                <a:lnTo>
                  <a:pt x="1786726" y="595171"/>
                </a:lnTo>
                <a:lnTo>
                  <a:pt x="1776453" y="554998"/>
                </a:lnTo>
                <a:lnTo>
                  <a:pt x="1763433" y="515670"/>
                </a:lnTo>
                <a:lnTo>
                  <a:pt x="1747751" y="477256"/>
                </a:lnTo>
                <a:lnTo>
                  <a:pt x="1729491" y="439822"/>
                </a:lnTo>
                <a:lnTo>
                  <a:pt x="1708739" y="403437"/>
                </a:lnTo>
                <a:lnTo>
                  <a:pt x="1685577" y="368169"/>
                </a:lnTo>
                <a:lnTo>
                  <a:pt x="1660091" y="334083"/>
                </a:lnTo>
                <a:lnTo>
                  <a:pt x="1632364" y="301249"/>
                </a:lnTo>
                <a:lnTo>
                  <a:pt x="1602482" y="269734"/>
                </a:lnTo>
                <a:lnTo>
                  <a:pt x="1570529" y="239605"/>
                </a:lnTo>
                <a:lnTo>
                  <a:pt x="1536588" y="210931"/>
                </a:lnTo>
                <a:lnTo>
                  <a:pt x="1500745" y="183777"/>
                </a:lnTo>
                <a:lnTo>
                  <a:pt x="1463084" y="158213"/>
                </a:lnTo>
                <a:lnTo>
                  <a:pt x="1423689" y="134306"/>
                </a:lnTo>
                <a:lnTo>
                  <a:pt x="1382645" y="112123"/>
                </a:lnTo>
                <a:lnTo>
                  <a:pt x="1340036" y="91732"/>
                </a:lnTo>
                <a:lnTo>
                  <a:pt x="1295946" y="73200"/>
                </a:lnTo>
                <a:lnTo>
                  <a:pt x="1250459" y="56596"/>
                </a:lnTo>
                <a:lnTo>
                  <a:pt x="1203661" y="41986"/>
                </a:lnTo>
                <a:lnTo>
                  <a:pt x="1155636" y="29438"/>
                </a:lnTo>
                <a:lnTo>
                  <a:pt x="1106467" y="19021"/>
                </a:lnTo>
                <a:lnTo>
                  <a:pt x="1056239" y="10800"/>
                </a:lnTo>
                <a:lnTo>
                  <a:pt x="1005038" y="4845"/>
                </a:lnTo>
                <a:lnTo>
                  <a:pt x="952946" y="1222"/>
                </a:lnTo>
                <a:lnTo>
                  <a:pt x="900049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07891" y="2420873"/>
            <a:ext cx="1800225" cy="1440180"/>
          </a:xfrm>
          <a:custGeom>
            <a:avLst/>
            <a:gdLst/>
            <a:ahLst/>
            <a:cxnLst/>
            <a:rect l="l" t="t" r="r" b="b"/>
            <a:pathLst>
              <a:path w="1800225" h="1440179">
                <a:moveTo>
                  <a:pt x="0" y="720089"/>
                </a:moveTo>
                <a:lnTo>
                  <a:pt x="1527" y="677784"/>
                </a:lnTo>
                <a:lnTo>
                  <a:pt x="6055" y="636122"/>
                </a:lnTo>
                <a:lnTo>
                  <a:pt x="13497" y="595171"/>
                </a:lnTo>
                <a:lnTo>
                  <a:pt x="23771" y="554998"/>
                </a:lnTo>
                <a:lnTo>
                  <a:pt x="36790" y="515670"/>
                </a:lnTo>
                <a:lnTo>
                  <a:pt x="52472" y="477256"/>
                </a:lnTo>
                <a:lnTo>
                  <a:pt x="70731" y="439822"/>
                </a:lnTo>
                <a:lnTo>
                  <a:pt x="91482" y="403437"/>
                </a:lnTo>
                <a:lnTo>
                  <a:pt x="114643" y="368169"/>
                </a:lnTo>
                <a:lnTo>
                  <a:pt x="140128" y="334083"/>
                </a:lnTo>
                <a:lnTo>
                  <a:pt x="167852" y="301249"/>
                </a:lnTo>
                <a:lnTo>
                  <a:pt x="197732" y="269734"/>
                </a:lnTo>
                <a:lnTo>
                  <a:pt x="229683" y="239605"/>
                </a:lnTo>
                <a:lnTo>
                  <a:pt x="263620" y="210931"/>
                </a:lnTo>
                <a:lnTo>
                  <a:pt x="299459" y="183777"/>
                </a:lnTo>
                <a:lnTo>
                  <a:pt x="337116" y="158213"/>
                </a:lnTo>
                <a:lnTo>
                  <a:pt x="376506" y="134306"/>
                </a:lnTo>
                <a:lnTo>
                  <a:pt x="417545" y="112123"/>
                </a:lnTo>
                <a:lnTo>
                  <a:pt x="460149" y="91732"/>
                </a:lnTo>
                <a:lnTo>
                  <a:pt x="504232" y="73200"/>
                </a:lnTo>
                <a:lnTo>
                  <a:pt x="549711" y="56596"/>
                </a:lnTo>
                <a:lnTo>
                  <a:pt x="596501" y="41986"/>
                </a:lnTo>
                <a:lnTo>
                  <a:pt x="644518" y="29438"/>
                </a:lnTo>
                <a:lnTo>
                  <a:pt x="693677" y="19021"/>
                </a:lnTo>
                <a:lnTo>
                  <a:pt x="743894" y="10800"/>
                </a:lnTo>
                <a:lnTo>
                  <a:pt x="795085" y="4845"/>
                </a:lnTo>
                <a:lnTo>
                  <a:pt x="847164" y="1222"/>
                </a:lnTo>
                <a:lnTo>
                  <a:pt x="900049" y="0"/>
                </a:lnTo>
                <a:lnTo>
                  <a:pt x="952946" y="1222"/>
                </a:lnTo>
                <a:lnTo>
                  <a:pt x="1005038" y="4845"/>
                </a:lnTo>
                <a:lnTo>
                  <a:pt x="1056239" y="10800"/>
                </a:lnTo>
                <a:lnTo>
                  <a:pt x="1106467" y="19021"/>
                </a:lnTo>
                <a:lnTo>
                  <a:pt x="1155636" y="29438"/>
                </a:lnTo>
                <a:lnTo>
                  <a:pt x="1203661" y="41986"/>
                </a:lnTo>
                <a:lnTo>
                  <a:pt x="1250459" y="56596"/>
                </a:lnTo>
                <a:lnTo>
                  <a:pt x="1295946" y="73200"/>
                </a:lnTo>
                <a:lnTo>
                  <a:pt x="1340036" y="91732"/>
                </a:lnTo>
                <a:lnTo>
                  <a:pt x="1382645" y="112123"/>
                </a:lnTo>
                <a:lnTo>
                  <a:pt x="1423689" y="134306"/>
                </a:lnTo>
                <a:lnTo>
                  <a:pt x="1463084" y="158213"/>
                </a:lnTo>
                <a:lnTo>
                  <a:pt x="1500745" y="183777"/>
                </a:lnTo>
                <a:lnTo>
                  <a:pt x="1536588" y="210931"/>
                </a:lnTo>
                <a:lnTo>
                  <a:pt x="1570529" y="239605"/>
                </a:lnTo>
                <a:lnTo>
                  <a:pt x="1602482" y="269734"/>
                </a:lnTo>
                <a:lnTo>
                  <a:pt x="1632364" y="301249"/>
                </a:lnTo>
                <a:lnTo>
                  <a:pt x="1660091" y="334083"/>
                </a:lnTo>
                <a:lnTo>
                  <a:pt x="1685577" y="368169"/>
                </a:lnTo>
                <a:lnTo>
                  <a:pt x="1708739" y="403437"/>
                </a:lnTo>
                <a:lnTo>
                  <a:pt x="1729491" y="439822"/>
                </a:lnTo>
                <a:lnTo>
                  <a:pt x="1747751" y="477256"/>
                </a:lnTo>
                <a:lnTo>
                  <a:pt x="1763433" y="515670"/>
                </a:lnTo>
                <a:lnTo>
                  <a:pt x="1776453" y="554998"/>
                </a:lnTo>
                <a:lnTo>
                  <a:pt x="1786726" y="595171"/>
                </a:lnTo>
                <a:lnTo>
                  <a:pt x="1794169" y="636122"/>
                </a:lnTo>
                <a:lnTo>
                  <a:pt x="1798697" y="677784"/>
                </a:lnTo>
                <a:lnTo>
                  <a:pt x="1800225" y="720089"/>
                </a:lnTo>
                <a:lnTo>
                  <a:pt x="1798697" y="762395"/>
                </a:lnTo>
                <a:lnTo>
                  <a:pt x="1794169" y="804057"/>
                </a:lnTo>
                <a:lnTo>
                  <a:pt x="1786726" y="845008"/>
                </a:lnTo>
                <a:lnTo>
                  <a:pt x="1776453" y="885181"/>
                </a:lnTo>
                <a:lnTo>
                  <a:pt x="1763433" y="924509"/>
                </a:lnTo>
                <a:lnTo>
                  <a:pt x="1747751" y="962923"/>
                </a:lnTo>
                <a:lnTo>
                  <a:pt x="1729491" y="1000357"/>
                </a:lnTo>
                <a:lnTo>
                  <a:pt x="1708739" y="1036742"/>
                </a:lnTo>
                <a:lnTo>
                  <a:pt x="1685577" y="1072010"/>
                </a:lnTo>
                <a:lnTo>
                  <a:pt x="1660091" y="1106096"/>
                </a:lnTo>
                <a:lnTo>
                  <a:pt x="1632364" y="1138930"/>
                </a:lnTo>
                <a:lnTo>
                  <a:pt x="1602482" y="1170445"/>
                </a:lnTo>
                <a:lnTo>
                  <a:pt x="1570529" y="1200574"/>
                </a:lnTo>
                <a:lnTo>
                  <a:pt x="1536588" y="1229248"/>
                </a:lnTo>
                <a:lnTo>
                  <a:pt x="1500745" y="1256402"/>
                </a:lnTo>
                <a:lnTo>
                  <a:pt x="1463084" y="1281966"/>
                </a:lnTo>
                <a:lnTo>
                  <a:pt x="1423689" y="1305873"/>
                </a:lnTo>
                <a:lnTo>
                  <a:pt x="1382645" y="1328056"/>
                </a:lnTo>
                <a:lnTo>
                  <a:pt x="1340036" y="1348447"/>
                </a:lnTo>
                <a:lnTo>
                  <a:pt x="1295946" y="1366979"/>
                </a:lnTo>
                <a:lnTo>
                  <a:pt x="1250459" y="1383583"/>
                </a:lnTo>
                <a:lnTo>
                  <a:pt x="1203661" y="1398193"/>
                </a:lnTo>
                <a:lnTo>
                  <a:pt x="1155636" y="1410741"/>
                </a:lnTo>
                <a:lnTo>
                  <a:pt x="1106467" y="1421158"/>
                </a:lnTo>
                <a:lnTo>
                  <a:pt x="1056239" y="1429379"/>
                </a:lnTo>
                <a:lnTo>
                  <a:pt x="1005038" y="1435334"/>
                </a:lnTo>
                <a:lnTo>
                  <a:pt x="952946" y="1438957"/>
                </a:lnTo>
                <a:lnTo>
                  <a:pt x="900049" y="1440180"/>
                </a:lnTo>
                <a:lnTo>
                  <a:pt x="847164" y="1438957"/>
                </a:lnTo>
                <a:lnTo>
                  <a:pt x="795085" y="1435334"/>
                </a:lnTo>
                <a:lnTo>
                  <a:pt x="743894" y="1429379"/>
                </a:lnTo>
                <a:lnTo>
                  <a:pt x="693677" y="1421158"/>
                </a:lnTo>
                <a:lnTo>
                  <a:pt x="644518" y="1410741"/>
                </a:lnTo>
                <a:lnTo>
                  <a:pt x="596501" y="1398193"/>
                </a:lnTo>
                <a:lnTo>
                  <a:pt x="549711" y="1383583"/>
                </a:lnTo>
                <a:lnTo>
                  <a:pt x="504232" y="1366979"/>
                </a:lnTo>
                <a:lnTo>
                  <a:pt x="460149" y="1348447"/>
                </a:lnTo>
                <a:lnTo>
                  <a:pt x="417545" y="1328056"/>
                </a:lnTo>
                <a:lnTo>
                  <a:pt x="376506" y="1305873"/>
                </a:lnTo>
                <a:lnTo>
                  <a:pt x="337116" y="1281966"/>
                </a:lnTo>
                <a:lnTo>
                  <a:pt x="299459" y="1256402"/>
                </a:lnTo>
                <a:lnTo>
                  <a:pt x="263620" y="1229248"/>
                </a:lnTo>
                <a:lnTo>
                  <a:pt x="229683" y="1200574"/>
                </a:lnTo>
                <a:lnTo>
                  <a:pt x="197732" y="1170445"/>
                </a:lnTo>
                <a:lnTo>
                  <a:pt x="167852" y="1138930"/>
                </a:lnTo>
                <a:lnTo>
                  <a:pt x="140128" y="1106096"/>
                </a:lnTo>
                <a:lnTo>
                  <a:pt x="114643" y="1072010"/>
                </a:lnTo>
                <a:lnTo>
                  <a:pt x="91482" y="1036742"/>
                </a:lnTo>
                <a:lnTo>
                  <a:pt x="70731" y="1000357"/>
                </a:lnTo>
                <a:lnTo>
                  <a:pt x="52472" y="962923"/>
                </a:lnTo>
                <a:lnTo>
                  <a:pt x="36790" y="924509"/>
                </a:lnTo>
                <a:lnTo>
                  <a:pt x="23771" y="885181"/>
                </a:lnTo>
                <a:lnTo>
                  <a:pt x="13497" y="845008"/>
                </a:lnTo>
                <a:lnTo>
                  <a:pt x="6055" y="804057"/>
                </a:lnTo>
                <a:lnTo>
                  <a:pt x="1527" y="762395"/>
                </a:lnTo>
                <a:lnTo>
                  <a:pt x="0" y="720089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272534" y="2976448"/>
            <a:ext cx="6718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800" spc="-3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96378" y="4797158"/>
            <a:ext cx="1368425" cy="792480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25425">
              <a:lnSpc>
                <a:spcPts val="1930"/>
              </a:lnSpc>
            </a:pP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Fotocopie</a:t>
            </a:r>
            <a:endParaRPr sz="1800">
              <a:latin typeface="Calibri"/>
              <a:cs typeface="Calibri"/>
            </a:endParaRPr>
          </a:p>
          <a:p>
            <a:pPr marL="173355">
              <a:lnSpc>
                <a:spcPct val="100000"/>
              </a:lnSpc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/mancanza</a:t>
            </a:r>
            <a:endParaRPr sz="1800">
              <a:latin typeface="Calibri"/>
              <a:cs typeface="Calibri"/>
            </a:endParaRPr>
          </a:p>
          <a:p>
            <a:pPr marL="199390">
              <a:lnSpc>
                <a:spcPts val="2145"/>
              </a:lnSpc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di</a:t>
            </a:r>
            <a:r>
              <a:rPr sz="18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originali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1229994"/>
            <a:ext cx="33108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Arial"/>
                <a:cs typeface="Arial"/>
              </a:rPr>
              <a:t>Informazioni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inesatte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59177" y="1827272"/>
            <a:ext cx="3349754" cy="20101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39798" y="2104313"/>
            <a:ext cx="1584325" cy="1229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5740">
              <a:lnSpc>
                <a:spcPct val="127499"/>
              </a:lnSpc>
              <a:spcBef>
                <a:spcPts val="95"/>
              </a:spcBef>
            </a:pPr>
            <a:r>
              <a:rPr sz="3100" spc="-30" dirty="0">
                <a:latin typeface="Calibri"/>
                <a:cs typeface="Calibri"/>
              </a:rPr>
              <a:t>Attività  </a:t>
            </a:r>
            <a:r>
              <a:rPr sz="3100" spc="-5" dirty="0">
                <a:latin typeface="Calibri"/>
                <a:cs typeface="Calibri"/>
              </a:rPr>
              <a:t>es</a:t>
            </a:r>
            <a:r>
              <a:rPr sz="3100" spc="-20" dirty="0">
                <a:latin typeface="Calibri"/>
                <a:cs typeface="Calibri"/>
              </a:rPr>
              <a:t>e</a:t>
            </a:r>
            <a:r>
              <a:rPr sz="3100" spc="-55" dirty="0">
                <a:latin typeface="Calibri"/>
                <a:cs typeface="Calibri"/>
              </a:rPr>
              <a:t>r</a:t>
            </a:r>
            <a:r>
              <a:rPr sz="3100" spc="-5" dirty="0">
                <a:latin typeface="Calibri"/>
                <a:cs typeface="Calibri"/>
              </a:rPr>
              <a:t>ci</a:t>
            </a:r>
            <a:r>
              <a:rPr sz="3100" spc="-55" dirty="0">
                <a:latin typeface="Calibri"/>
                <a:cs typeface="Calibri"/>
              </a:rPr>
              <a:t>t</a:t>
            </a:r>
            <a:r>
              <a:rPr sz="3100" spc="-25" dirty="0">
                <a:latin typeface="Calibri"/>
                <a:cs typeface="Calibri"/>
              </a:rPr>
              <a:t>a</a:t>
            </a:r>
            <a:r>
              <a:rPr sz="3100" spc="-50" dirty="0">
                <a:latin typeface="Calibri"/>
                <a:cs typeface="Calibri"/>
              </a:rPr>
              <a:t>t</a:t>
            </a:r>
            <a:r>
              <a:rPr sz="3100" spc="-5" dirty="0">
                <a:latin typeface="Calibri"/>
                <a:cs typeface="Calibri"/>
              </a:rPr>
              <a:t>a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39637" y="1827272"/>
            <a:ext cx="3349754" cy="20101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78958" y="1885949"/>
            <a:ext cx="2069464" cy="1796414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marR="5080" indent="194945" algn="just">
              <a:lnSpc>
                <a:spcPct val="91600"/>
              </a:lnSpc>
              <a:spcBef>
                <a:spcPts val="405"/>
              </a:spcBef>
            </a:pPr>
            <a:r>
              <a:rPr sz="3100" spc="-10" dirty="0">
                <a:latin typeface="Calibri"/>
                <a:cs typeface="Calibri"/>
              </a:rPr>
              <a:t>Situazione  finanziaria  </a:t>
            </a:r>
            <a:r>
              <a:rPr sz="3100" spc="-15" dirty="0">
                <a:latin typeface="Calibri"/>
                <a:cs typeface="Calibri"/>
              </a:rPr>
              <a:t>economica  </a:t>
            </a:r>
            <a:r>
              <a:rPr sz="3100" spc="-10" dirty="0">
                <a:latin typeface="Calibri"/>
                <a:cs typeface="Calibri"/>
              </a:rPr>
              <a:t>p</a:t>
            </a:r>
            <a:r>
              <a:rPr sz="3100" spc="-20" dirty="0">
                <a:latin typeface="Calibri"/>
                <a:cs typeface="Calibri"/>
              </a:rPr>
              <a:t>a</a:t>
            </a:r>
            <a:r>
              <a:rPr sz="3100" spc="-5" dirty="0">
                <a:latin typeface="Calibri"/>
                <a:cs typeface="Calibri"/>
              </a:rPr>
              <a:t>tr</a:t>
            </a:r>
            <a:r>
              <a:rPr sz="3100" spc="-15" dirty="0">
                <a:latin typeface="Calibri"/>
                <a:cs typeface="Calibri"/>
              </a:rPr>
              <a:t>i</a:t>
            </a:r>
            <a:r>
              <a:rPr sz="3100" spc="-5" dirty="0">
                <a:latin typeface="Calibri"/>
                <a:cs typeface="Calibri"/>
              </a:rPr>
              <a:t>moniale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59177" y="4169660"/>
            <a:ext cx="3349754" cy="20101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480819" y="4661103"/>
            <a:ext cx="2499360" cy="93091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 marR="5080" indent="467995">
              <a:lnSpc>
                <a:spcPts val="3410"/>
              </a:lnSpc>
              <a:spcBef>
                <a:spcPts val="470"/>
              </a:spcBef>
            </a:pPr>
            <a:r>
              <a:rPr sz="3100" spc="-5" dirty="0">
                <a:latin typeface="Calibri"/>
                <a:cs typeface="Calibri"/>
              </a:rPr>
              <a:t>I </a:t>
            </a:r>
            <a:r>
              <a:rPr sz="3100" spc="-10" dirty="0">
                <a:latin typeface="Calibri"/>
                <a:cs typeface="Calibri"/>
              </a:rPr>
              <a:t>poteri di  </a:t>
            </a:r>
            <a:r>
              <a:rPr sz="3100" spc="-70" dirty="0">
                <a:latin typeface="Calibri"/>
                <a:cs typeface="Calibri"/>
              </a:rPr>
              <a:t>r</a:t>
            </a:r>
            <a:r>
              <a:rPr sz="3100" spc="-5" dirty="0">
                <a:latin typeface="Calibri"/>
                <a:cs typeface="Calibri"/>
              </a:rPr>
              <a:t>a</a:t>
            </a:r>
            <a:r>
              <a:rPr sz="3100" dirty="0">
                <a:latin typeface="Calibri"/>
                <a:cs typeface="Calibri"/>
              </a:rPr>
              <a:t>p</a:t>
            </a:r>
            <a:r>
              <a:rPr sz="3100" spc="-10" dirty="0">
                <a:latin typeface="Calibri"/>
                <a:cs typeface="Calibri"/>
              </a:rPr>
              <a:t>p</a:t>
            </a:r>
            <a:r>
              <a:rPr sz="3100" spc="-40" dirty="0">
                <a:latin typeface="Calibri"/>
                <a:cs typeface="Calibri"/>
              </a:rPr>
              <a:t>r</a:t>
            </a:r>
            <a:r>
              <a:rPr sz="3100" spc="-5" dirty="0">
                <a:latin typeface="Calibri"/>
                <a:cs typeface="Calibri"/>
              </a:rPr>
              <a:t>es</a:t>
            </a:r>
            <a:r>
              <a:rPr sz="3100" spc="-15" dirty="0">
                <a:latin typeface="Calibri"/>
                <a:cs typeface="Calibri"/>
              </a:rPr>
              <a:t>e</a:t>
            </a:r>
            <a:r>
              <a:rPr sz="3100" spc="-25" dirty="0">
                <a:latin typeface="Calibri"/>
                <a:cs typeface="Calibri"/>
              </a:rPr>
              <a:t>n</a:t>
            </a:r>
            <a:r>
              <a:rPr sz="3100" spc="-50" dirty="0">
                <a:latin typeface="Calibri"/>
                <a:cs typeface="Calibri"/>
              </a:rPr>
              <a:t>t</a:t>
            </a:r>
            <a:r>
              <a:rPr sz="3100" spc="-5" dirty="0">
                <a:latin typeface="Calibri"/>
                <a:cs typeface="Calibri"/>
              </a:rPr>
              <a:t>a</a:t>
            </a:r>
            <a:r>
              <a:rPr sz="3100" dirty="0">
                <a:latin typeface="Calibri"/>
                <a:cs typeface="Calibri"/>
              </a:rPr>
              <a:t>n</a:t>
            </a:r>
            <a:r>
              <a:rPr sz="3100" spc="-55" dirty="0">
                <a:latin typeface="Calibri"/>
                <a:cs typeface="Calibri"/>
              </a:rPr>
              <a:t>z</a:t>
            </a:r>
            <a:r>
              <a:rPr sz="3100" spc="-5" dirty="0">
                <a:latin typeface="Calibri"/>
                <a:cs typeface="Calibri"/>
              </a:rPr>
              <a:t>a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39637" y="4169660"/>
            <a:ext cx="3349754" cy="20101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857750" y="4877815"/>
            <a:ext cx="3108960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100" spc="-20" dirty="0">
                <a:latin typeface="Calibri"/>
                <a:cs typeface="Calibri"/>
              </a:rPr>
              <a:t>TITOLARI</a:t>
            </a:r>
            <a:r>
              <a:rPr sz="3100" spc="-55" dirty="0">
                <a:latin typeface="Calibri"/>
                <a:cs typeface="Calibri"/>
              </a:rPr>
              <a:t> </a:t>
            </a:r>
            <a:r>
              <a:rPr sz="3100" dirty="0">
                <a:latin typeface="Calibri"/>
                <a:cs typeface="Calibri"/>
              </a:rPr>
              <a:t>EFFETTIVI</a:t>
            </a:r>
            <a:endParaRPr sz="3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1306144"/>
            <a:ext cx="530098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spc="-5" dirty="0">
                <a:latin typeface="Arial"/>
                <a:cs typeface="Arial"/>
              </a:rPr>
              <a:t>Rifiuto di mostrare documenti</a:t>
            </a:r>
            <a:r>
              <a:rPr sz="2500" spc="70" dirty="0">
                <a:latin typeface="Arial"/>
                <a:cs typeface="Arial"/>
              </a:rPr>
              <a:t> </a:t>
            </a:r>
            <a:r>
              <a:rPr sz="2500" spc="-5" dirty="0">
                <a:latin typeface="Arial"/>
                <a:cs typeface="Arial"/>
              </a:rPr>
              <a:t>ordinari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8650" y="2399283"/>
            <a:ext cx="2465070" cy="1478915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160655">
              <a:lnSpc>
                <a:spcPct val="100000"/>
              </a:lnSpc>
            </a:pPr>
            <a:r>
              <a:rPr sz="3300" spc="-10" dirty="0">
                <a:solidFill>
                  <a:srgbClr val="FFFFFF"/>
                </a:solidFill>
                <a:latin typeface="Calibri"/>
                <a:cs typeface="Calibri"/>
              </a:rPr>
              <a:t>Informazioni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339719" y="2399283"/>
            <a:ext cx="2465070" cy="1478915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259715" rIns="0" bIns="0" rtlCol="0">
            <a:spAutoFit/>
          </a:bodyPr>
          <a:lstStyle/>
          <a:p>
            <a:pPr marL="507365" marR="500380" indent="191770">
              <a:lnSpc>
                <a:spcPts val="3620"/>
              </a:lnSpc>
              <a:spcBef>
                <a:spcPts val="2045"/>
              </a:spcBef>
            </a:pPr>
            <a:r>
              <a:rPr sz="3300" spc="-15" dirty="0">
                <a:solidFill>
                  <a:srgbClr val="FFFFFF"/>
                </a:solidFill>
                <a:latin typeface="Calibri"/>
                <a:cs typeface="Calibri"/>
              </a:rPr>
              <a:t>Visure  </a:t>
            </a:r>
            <a:r>
              <a:rPr sz="3300" spc="-3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3300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3300" spc="-7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300" dirty="0">
                <a:solidFill>
                  <a:srgbClr val="FFFFFF"/>
                </a:solidFill>
                <a:latin typeface="Calibri"/>
                <a:cs typeface="Calibri"/>
              </a:rPr>
              <a:t>ali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50788" y="2399283"/>
            <a:ext cx="2465070" cy="1478915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259715" rIns="0" bIns="0" rtlCol="0">
            <a:spAutoFit/>
          </a:bodyPr>
          <a:lstStyle/>
          <a:p>
            <a:pPr marL="650875" marR="444500" indent="-196850">
              <a:lnSpc>
                <a:spcPts val="3620"/>
              </a:lnSpc>
              <a:spcBef>
                <a:spcPts val="2045"/>
              </a:spcBef>
            </a:pPr>
            <a:r>
              <a:rPr sz="3300" spc="-8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3300" spc="-4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33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3300" spc="-4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3300" dirty="0">
                <a:solidFill>
                  <a:srgbClr val="FFFFFF"/>
                </a:solidFill>
                <a:latin typeface="Calibri"/>
                <a:cs typeface="Calibri"/>
              </a:rPr>
              <a:t>tuali  </a:t>
            </a:r>
            <a:r>
              <a:rPr sz="3300" spc="-15" dirty="0">
                <a:solidFill>
                  <a:srgbClr val="FFFFFF"/>
                </a:solidFill>
                <a:latin typeface="Calibri"/>
                <a:cs typeface="Calibri"/>
              </a:rPr>
              <a:t>licenze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4120" y="4124490"/>
            <a:ext cx="2465070" cy="1478915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>
              <a:latin typeface="Times New Roman"/>
              <a:cs typeface="Times New Roman"/>
            </a:endParaRPr>
          </a:p>
          <a:p>
            <a:pPr marL="479425">
              <a:lnSpc>
                <a:spcPct val="100000"/>
              </a:lnSpc>
            </a:pPr>
            <a:r>
              <a:rPr sz="3300" spc="-25" dirty="0">
                <a:solidFill>
                  <a:srgbClr val="FFFFFF"/>
                </a:solidFill>
                <a:latin typeface="Calibri"/>
                <a:cs typeface="Calibri"/>
              </a:rPr>
              <a:t>Contratti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79009" y="4137240"/>
            <a:ext cx="2465070" cy="1478915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259715" rIns="0" bIns="0" rtlCol="0">
            <a:spAutoFit/>
          </a:bodyPr>
          <a:lstStyle/>
          <a:p>
            <a:pPr marL="498475" marR="491490" indent="196215">
              <a:lnSpc>
                <a:spcPts val="3620"/>
              </a:lnSpc>
              <a:spcBef>
                <a:spcPts val="2045"/>
              </a:spcBef>
            </a:pPr>
            <a:r>
              <a:rPr sz="3300" spc="-10" dirty="0">
                <a:solidFill>
                  <a:srgbClr val="FFFFFF"/>
                </a:solidFill>
                <a:latin typeface="Calibri"/>
                <a:cs typeface="Calibri"/>
              </a:rPr>
              <a:t>Clienti  </a:t>
            </a:r>
            <a:r>
              <a:rPr sz="3300" spc="-5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3300" spc="-5" dirty="0">
                <a:solidFill>
                  <a:srgbClr val="FFFFFF"/>
                </a:solidFill>
                <a:latin typeface="Calibri"/>
                <a:cs typeface="Calibri"/>
              </a:rPr>
              <a:t>orni</a:t>
            </a:r>
            <a:r>
              <a:rPr sz="3300" spc="-4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300" spc="-5" dirty="0">
                <a:solidFill>
                  <a:srgbClr val="FFFFFF"/>
                </a:solidFill>
                <a:latin typeface="Calibri"/>
                <a:cs typeface="Calibri"/>
              </a:rPr>
              <a:t>ori</a:t>
            </a:r>
            <a:endParaRPr sz="3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1229994"/>
            <a:ext cx="46183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Procedimenti penali</a:t>
            </a:r>
            <a:r>
              <a:rPr sz="2800" spc="50" dirty="0"/>
              <a:t> </a:t>
            </a:r>
            <a:r>
              <a:rPr sz="2800" spc="-5" dirty="0"/>
              <a:t>pendenti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058214" y="182613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4350">
              <a:latin typeface="Times New Roman"/>
              <a:cs typeface="Times New Roman"/>
            </a:endParaRPr>
          </a:p>
          <a:p>
            <a:pPr marL="708660">
              <a:lnSpc>
                <a:spcPct val="100000"/>
              </a:lnSpc>
            </a:pP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Sequestri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39259" y="182613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133350" rIns="0" bIns="0" rtlCol="0">
            <a:spAutoFit/>
          </a:bodyPr>
          <a:lstStyle/>
          <a:p>
            <a:pPr marL="184785" marR="177165" algn="ctr">
              <a:lnSpc>
                <a:spcPct val="91500"/>
              </a:lnSpc>
              <a:spcBef>
                <a:spcPts val="1050"/>
              </a:spcBef>
            </a:pP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Contiguità</a:t>
            </a:r>
            <a:r>
              <a:rPr sz="40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con  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soggetti  pericolosi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8214" y="416862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422909" rIns="0" bIns="0" rtlCol="0">
            <a:spAutoFit/>
          </a:bodyPr>
          <a:lstStyle/>
          <a:p>
            <a:pPr marL="777240" marR="768350" indent="176530">
              <a:lnSpc>
                <a:spcPts val="4390"/>
              </a:lnSpc>
              <a:spcBef>
                <a:spcPts val="3329"/>
              </a:spcBef>
            </a:pP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Misure  </a:t>
            </a:r>
            <a:r>
              <a:rPr sz="4000" spc="-4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au</a:t>
            </a:r>
            <a:r>
              <a:rPr sz="4000" spc="-4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elari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39259" y="416862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144145" rIns="0" bIns="0" rtlCol="0">
            <a:spAutoFit/>
          </a:bodyPr>
          <a:lstStyle/>
          <a:p>
            <a:pPr marL="306705" marR="299720" algn="ctr">
              <a:lnSpc>
                <a:spcPts val="4390"/>
              </a:lnSpc>
              <a:spcBef>
                <a:spcPts val="1135"/>
              </a:spcBef>
            </a:pP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Operazioni</a:t>
            </a:r>
            <a:r>
              <a:rPr sz="40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di  importo  </a:t>
            </a:r>
            <a:r>
              <a:rPr sz="4000" spc="-25" dirty="0">
                <a:solidFill>
                  <a:srgbClr val="FFFFFF"/>
                </a:solidFill>
                <a:latin typeface="Calibri"/>
                <a:cs typeface="Calibri"/>
              </a:rPr>
              <a:t>rilevante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1229994"/>
            <a:ext cx="43002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/>
              <a:t>Verificare </a:t>
            </a:r>
            <a:r>
              <a:rPr sz="2800" spc="-5" dirty="0"/>
              <a:t>nelle banche</a:t>
            </a:r>
            <a:r>
              <a:rPr sz="2800" spc="30" dirty="0"/>
              <a:t> </a:t>
            </a:r>
            <a:r>
              <a:rPr sz="2800" dirty="0"/>
              <a:t>dati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058214" y="182613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4350">
              <a:latin typeface="Times New Roman"/>
              <a:cs typeface="Times New Roman"/>
            </a:endParaRPr>
          </a:p>
          <a:p>
            <a:pPr marL="545465">
              <a:lnSpc>
                <a:spcPct val="100000"/>
              </a:lnSpc>
            </a:pPr>
            <a:r>
              <a:rPr sz="4000" spc="-50" dirty="0">
                <a:solidFill>
                  <a:srgbClr val="FFFFFF"/>
                </a:solidFill>
                <a:latin typeface="Calibri"/>
                <a:cs typeface="Calibri"/>
              </a:rPr>
              <a:t>Terrosismo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39259" y="182613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422275" rIns="0" bIns="0" rtlCol="0">
            <a:spAutoFit/>
          </a:bodyPr>
          <a:lstStyle/>
          <a:p>
            <a:pPr marL="858519" marR="840105" indent="-10795">
              <a:lnSpc>
                <a:spcPts val="4390"/>
              </a:lnSpc>
              <a:spcBef>
                <a:spcPts val="3325"/>
              </a:spcBef>
            </a:pPr>
            <a:r>
              <a:rPr sz="4000" spc="-37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erri</a:t>
            </a:r>
            <a:r>
              <a:rPr sz="4000" spc="-4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ori  sosp</a:t>
            </a:r>
            <a:r>
              <a:rPr sz="4000" spc="-3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000" spc="-6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8214" y="416862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422909" rIns="0" bIns="0" rtlCol="0">
            <a:spAutoFit/>
          </a:bodyPr>
          <a:lstStyle/>
          <a:p>
            <a:pPr marL="341630" marR="335280" indent="214629">
              <a:lnSpc>
                <a:spcPts val="4390"/>
              </a:lnSpc>
              <a:spcBef>
                <a:spcPts val="3329"/>
              </a:spcBef>
            </a:pP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Operazioni 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sz="4000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terroristi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39259" y="4168622"/>
            <a:ext cx="3346450" cy="2007870"/>
          </a:xfrm>
          <a:prstGeom prst="rect">
            <a:avLst/>
          </a:prstGeom>
          <a:solidFill>
            <a:srgbClr val="4471C4"/>
          </a:solidFill>
        </p:spPr>
        <p:txBody>
          <a:bodyPr vert="horz" wrap="square" lIns="0" tIns="144145" rIns="0" bIns="0" rtlCol="0">
            <a:spAutoFit/>
          </a:bodyPr>
          <a:lstStyle/>
          <a:p>
            <a:pPr marL="328295" marR="320675" indent="3175" algn="ctr">
              <a:lnSpc>
                <a:spcPts val="4390"/>
              </a:lnSpc>
              <a:spcBef>
                <a:spcPts val="1135"/>
              </a:spcBef>
            </a:pP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Paesi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in  </a:t>
            </a:r>
            <a:r>
              <a:rPr sz="4000" spc="-15" dirty="0">
                <a:solidFill>
                  <a:srgbClr val="FFFFFF"/>
                </a:solidFill>
                <a:latin typeface="Calibri"/>
                <a:cs typeface="Calibri"/>
              </a:rPr>
              <a:t>embargo</a:t>
            </a:r>
            <a:r>
              <a:rPr sz="4000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(es.</a:t>
            </a:r>
            <a:endParaRPr sz="4000">
              <a:latin typeface="Calibri"/>
              <a:cs typeface="Calibri"/>
            </a:endParaRPr>
          </a:p>
          <a:p>
            <a:pPr algn="ctr">
              <a:lnSpc>
                <a:spcPts val="4315"/>
              </a:lnSpc>
            </a:pP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Iran)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03498" y="403097"/>
            <a:ext cx="2764790" cy="1737995"/>
          </a:xfrm>
          <a:custGeom>
            <a:avLst/>
            <a:gdLst/>
            <a:ahLst/>
            <a:cxnLst/>
            <a:rect l="l" t="t" r="r" b="b"/>
            <a:pathLst>
              <a:path w="2764790" h="1737995">
                <a:moveTo>
                  <a:pt x="1382267" y="0"/>
                </a:moveTo>
                <a:lnTo>
                  <a:pt x="1323838" y="762"/>
                </a:lnTo>
                <a:lnTo>
                  <a:pt x="1266026" y="3028"/>
                </a:lnTo>
                <a:lnTo>
                  <a:pt x="1208880" y="6769"/>
                </a:lnTo>
                <a:lnTo>
                  <a:pt x="1152449" y="11954"/>
                </a:lnTo>
                <a:lnTo>
                  <a:pt x="1096779" y="18553"/>
                </a:lnTo>
                <a:lnTo>
                  <a:pt x="1041920" y="26535"/>
                </a:lnTo>
                <a:lnTo>
                  <a:pt x="987918" y="35871"/>
                </a:lnTo>
                <a:lnTo>
                  <a:pt x="934823" y="46530"/>
                </a:lnTo>
                <a:lnTo>
                  <a:pt x="882681" y="58483"/>
                </a:lnTo>
                <a:lnTo>
                  <a:pt x="831542" y="71699"/>
                </a:lnTo>
                <a:lnTo>
                  <a:pt x="781452" y="86147"/>
                </a:lnTo>
                <a:lnTo>
                  <a:pt x="732460" y="101798"/>
                </a:lnTo>
                <a:lnTo>
                  <a:pt x="684614" y="118622"/>
                </a:lnTo>
                <a:lnTo>
                  <a:pt x="637962" y="136588"/>
                </a:lnTo>
                <a:lnTo>
                  <a:pt x="592552" y="155667"/>
                </a:lnTo>
                <a:lnTo>
                  <a:pt x="548431" y="175828"/>
                </a:lnTo>
                <a:lnTo>
                  <a:pt x="505649" y="197040"/>
                </a:lnTo>
                <a:lnTo>
                  <a:pt x="464252" y="219274"/>
                </a:lnTo>
                <a:lnTo>
                  <a:pt x="424289" y="242500"/>
                </a:lnTo>
                <a:lnTo>
                  <a:pt x="385807" y="266688"/>
                </a:lnTo>
                <a:lnTo>
                  <a:pt x="348855" y="291806"/>
                </a:lnTo>
                <a:lnTo>
                  <a:pt x="313481" y="317826"/>
                </a:lnTo>
                <a:lnTo>
                  <a:pt x="279733" y="344717"/>
                </a:lnTo>
                <a:lnTo>
                  <a:pt x="247658" y="372448"/>
                </a:lnTo>
                <a:lnTo>
                  <a:pt x="217305" y="400991"/>
                </a:lnTo>
                <a:lnTo>
                  <a:pt x="188722" y="430313"/>
                </a:lnTo>
                <a:lnTo>
                  <a:pt x="161956" y="460386"/>
                </a:lnTo>
                <a:lnTo>
                  <a:pt x="137055" y="491179"/>
                </a:lnTo>
                <a:lnTo>
                  <a:pt x="114068" y="522662"/>
                </a:lnTo>
                <a:lnTo>
                  <a:pt x="93043" y="554805"/>
                </a:lnTo>
                <a:lnTo>
                  <a:pt x="57069" y="620950"/>
                </a:lnTo>
                <a:lnTo>
                  <a:pt x="29516" y="689372"/>
                </a:lnTo>
                <a:lnTo>
                  <a:pt x="10769" y="759830"/>
                </a:lnTo>
                <a:lnTo>
                  <a:pt x="1212" y="832082"/>
                </a:lnTo>
                <a:lnTo>
                  <a:pt x="0" y="868806"/>
                </a:lnTo>
                <a:lnTo>
                  <a:pt x="1212" y="905540"/>
                </a:lnTo>
                <a:lnTo>
                  <a:pt x="10769" y="977810"/>
                </a:lnTo>
                <a:lnTo>
                  <a:pt x="29516" y="1048284"/>
                </a:lnTo>
                <a:lnTo>
                  <a:pt x="57069" y="1116720"/>
                </a:lnTo>
                <a:lnTo>
                  <a:pt x="93043" y="1182877"/>
                </a:lnTo>
                <a:lnTo>
                  <a:pt x="114068" y="1215026"/>
                </a:lnTo>
                <a:lnTo>
                  <a:pt x="137055" y="1246514"/>
                </a:lnTo>
                <a:lnTo>
                  <a:pt x="161956" y="1277312"/>
                </a:lnTo>
                <a:lnTo>
                  <a:pt x="188722" y="1307389"/>
                </a:lnTo>
                <a:lnTo>
                  <a:pt x="217305" y="1336716"/>
                </a:lnTo>
                <a:lnTo>
                  <a:pt x="247658" y="1365262"/>
                </a:lnTo>
                <a:lnTo>
                  <a:pt x="279733" y="1392997"/>
                </a:lnTo>
                <a:lnTo>
                  <a:pt x="313481" y="1419891"/>
                </a:lnTo>
                <a:lnTo>
                  <a:pt x="348855" y="1445914"/>
                </a:lnTo>
                <a:lnTo>
                  <a:pt x="385807" y="1471035"/>
                </a:lnTo>
                <a:lnTo>
                  <a:pt x="424289" y="1495225"/>
                </a:lnTo>
                <a:lnTo>
                  <a:pt x="464252" y="1518453"/>
                </a:lnTo>
                <a:lnTo>
                  <a:pt x="505649" y="1540689"/>
                </a:lnTo>
                <a:lnTo>
                  <a:pt x="548431" y="1561904"/>
                </a:lnTo>
                <a:lnTo>
                  <a:pt x="592552" y="1582066"/>
                </a:lnTo>
                <a:lnTo>
                  <a:pt x="637962" y="1601146"/>
                </a:lnTo>
                <a:lnTo>
                  <a:pt x="684614" y="1619113"/>
                </a:lnTo>
                <a:lnTo>
                  <a:pt x="732460" y="1635938"/>
                </a:lnTo>
                <a:lnTo>
                  <a:pt x="781452" y="1651590"/>
                </a:lnTo>
                <a:lnTo>
                  <a:pt x="831542" y="1666039"/>
                </a:lnTo>
                <a:lnTo>
                  <a:pt x="882681" y="1679256"/>
                </a:lnTo>
                <a:lnTo>
                  <a:pt x="934823" y="1691209"/>
                </a:lnTo>
                <a:lnTo>
                  <a:pt x="987918" y="1701868"/>
                </a:lnTo>
                <a:lnTo>
                  <a:pt x="1041920" y="1711204"/>
                </a:lnTo>
                <a:lnTo>
                  <a:pt x="1096779" y="1719187"/>
                </a:lnTo>
                <a:lnTo>
                  <a:pt x="1152449" y="1725786"/>
                </a:lnTo>
                <a:lnTo>
                  <a:pt x="1208880" y="1730971"/>
                </a:lnTo>
                <a:lnTo>
                  <a:pt x="1266026" y="1734712"/>
                </a:lnTo>
                <a:lnTo>
                  <a:pt x="1323838" y="1736978"/>
                </a:lnTo>
                <a:lnTo>
                  <a:pt x="1382267" y="1737740"/>
                </a:lnTo>
                <a:lnTo>
                  <a:pt x="1440707" y="1736978"/>
                </a:lnTo>
                <a:lnTo>
                  <a:pt x="1498528" y="1734712"/>
                </a:lnTo>
                <a:lnTo>
                  <a:pt x="1555682" y="1730971"/>
                </a:lnTo>
                <a:lnTo>
                  <a:pt x="1612121" y="1725786"/>
                </a:lnTo>
                <a:lnTo>
                  <a:pt x="1667798" y="1719187"/>
                </a:lnTo>
                <a:lnTo>
                  <a:pt x="1722665" y="1711204"/>
                </a:lnTo>
                <a:lnTo>
                  <a:pt x="1776673" y="1701868"/>
                </a:lnTo>
                <a:lnTo>
                  <a:pt x="1829775" y="1691209"/>
                </a:lnTo>
                <a:lnTo>
                  <a:pt x="1881923" y="1679256"/>
                </a:lnTo>
                <a:lnTo>
                  <a:pt x="1933068" y="1666039"/>
                </a:lnTo>
                <a:lnTo>
                  <a:pt x="1983163" y="1651590"/>
                </a:lnTo>
                <a:lnTo>
                  <a:pt x="2032160" y="1635938"/>
                </a:lnTo>
                <a:lnTo>
                  <a:pt x="2080010" y="1619113"/>
                </a:lnTo>
                <a:lnTo>
                  <a:pt x="2126666" y="1601146"/>
                </a:lnTo>
                <a:lnTo>
                  <a:pt x="2172081" y="1582066"/>
                </a:lnTo>
                <a:lnTo>
                  <a:pt x="2216205" y="1561904"/>
                </a:lnTo>
                <a:lnTo>
                  <a:pt x="2258991" y="1540689"/>
                </a:lnTo>
                <a:lnTo>
                  <a:pt x="2300390" y="1518453"/>
                </a:lnTo>
                <a:lnTo>
                  <a:pt x="2340356" y="1495225"/>
                </a:lnTo>
                <a:lnTo>
                  <a:pt x="2378840" y="1471035"/>
                </a:lnTo>
                <a:lnTo>
                  <a:pt x="2415794" y="1445914"/>
                </a:lnTo>
                <a:lnTo>
                  <a:pt x="2451170" y="1419891"/>
                </a:lnTo>
                <a:lnTo>
                  <a:pt x="2484920" y="1392997"/>
                </a:lnTo>
                <a:lnTo>
                  <a:pt x="2516997" y="1365262"/>
                </a:lnTo>
                <a:lnTo>
                  <a:pt x="2547351" y="1336716"/>
                </a:lnTo>
                <a:lnTo>
                  <a:pt x="2575936" y="1307389"/>
                </a:lnTo>
                <a:lnTo>
                  <a:pt x="2602703" y="1277312"/>
                </a:lnTo>
                <a:lnTo>
                  <a:pt x="2627604" y="1246514"/>
                </a:lnTo>
                <a:lnTo>
                  <a:pt x="2650592" y="1215026"/>
                </a:lnTo>
                <a:lnTo>
                  <a:pt x="2671618" y="1182877"/>
                </a:lnTo>
                <a:lnTo>
                  <a:pt x="2707593" y="1116720"/>
                </a:lnTo>
                <a:lnTo>
                  <a:pt x="2735145" y="1048284"/>
                </a:lnTo>
                <a:lnTo>
                  <a:pt x="2753892" y="977810"/>
                </a:lnTo>
                <a:lnTo>
                  <a:pt x="2763450" y="905540"/>
                </a:lnTo>
                <a:lnTo>
                  <a:pt x="2764663" y="868806"/>
                </a:lnTo>
                <a:lnTo>
                  <a:pt x="2763450" y="832082"/>
                </a:lnTo>
                <a:lnTo>
                  <a:pt x="2753892" y="759830"/>
                </a:lnTo>
                <a:lnTo>
                  <a:pt x="2735145" y="689372"/>
                </a:lnTo>
                <a:lnTo>
                  <a:pt x="2707593" y="620950"/>
                </a:lnTo>
                <a:lnTo>
                  <a:pt x="2671618" y="554805"/>
                </a:lnTo>
                <a:lnTo>
                  <a:pt x="2650592" y="522662"/>
                </a:lnTo>
                <a:lnTo>
                  <a:pt x="2627604" y="491179"/>
                </a:lnTo>
                <a:lnTo>
                  <a:pt x="2602703" y="460386"/>
                </a:lnTo>
                <a:lnTo>
                  <a:pt x="2575936" y="430313"/>
                </a:lnTo>
                <a:lnTo>
                  <a:pt x="2547351" y="400991"/>
                </a:lnTo>
                <a:lnTo>
                  <a:pt x="2516997" y="372448"/>
                </a:lnTo>
                <a:lnTo>
                  <a:pt x="2484920" y="344717"/>
                </a:lnTo>
                <a:lnTo>
                  <a:pt x="2451170" y="317826"/>
                </a:lnTo>
                <a:lnTo>
                  <a:pt x="2415794" y="291806"/>
                </a:lnTo>
                <a:lnTo>
                  <a:pt x="2378840" y="266688"/>
                </a:lnTo>
                <a:lnTo>
                  <a:pt x="2340356" y="242500"/>
                </a:lnTo>
                <a:lnTo>
                  <a:pt x="2300390" y="219274"/>
                </a:lnTo>
                <a:lnTo>
                  <a:pt x="2258991" y="197040"/>
                </a:lnTo>
                <a:lnTo>
                  <a:pt x="2216205" y="175828"/>
                </a:lnTo>
                <a:lnTo>
                  <a:pt x="2172081" y="155667"/>
                </a:lnTo>
                <a:lnTo>
                  <a:pt x="2126666" y="136588"/>
                </a:lnTo>
                <a:lnTo>
                  <a:pt x="2080010" y="118622"/>
                </a:lnTo>
                <a:lnTo>
                  <a:pt x="2032160" y="101798"/>
                </a:lnTo>
                <a:lnTo>
                  <a:pt x="1983163" y="86147"/>
                </a:lnTo>
                <a:lnTo>
                  <a:pt x="1933068" y="71699"/>
                </a:lnTo>
                <a:lnTo>
                  <a:pt x="1881923" y="58483"/>
                </a:lnTo>
                <a:lnTo>
                  <a:pt x="1829775" y="46530"/>
                </a:lnTo>
                <a:lnTo>
                  <a:pt x="1776673" y="35871"/>
                </a:lnTo>
                <a:lnTo>
                  <a:pt x="1722665" y="26535"/>
                </a:lnTo>
                <a:lnTo>
                  <a:pt x="1667798" y="18553"/>
                </a:lnTo>
                <a:lnTo>
                  <a:pt x="1612121" y="11954"/>
                </a:lnTo>
                <a:lnTo>
                  <a:pt x="1555682" y="6769"/>
                </a:lnTo>
                <a:lnTo>
                  <a:pt x="1498528" y="3028"/>
                </a:lnTo>
                <a:lnTo>
                  <a:pt x="1440707" y="762"/>
                </a:lnTo>
                <a:lnTo>
                  <a:pt x="138226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76598" y="844677"/>
            <a:ext cx="1417320" cy="80137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 marR="5080" algn="ctr">
              <a:lnSpc>
                <a:spcPct val="91400"/>
              </a:lnSpc>
              <a:spcBef>
                <a:spcPts val="285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Operazioni</a:t>
            </a:r>
            <a:r>
              <a:rPr sz="180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con  configurazione  illogica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22823" y="1770126"/>
            <a:ext cx="338455" cy="466090"/>
          </a:xfrm>
          <a:custGeom>
            <a:avLst/>
            <a:gdLst/>
            <a:ahLst/>
            <a:cxnLst/>
            <a:rect l="l" t="t" r="r" b="b"/>
            <a:pathLst>
              <a:path w="338454" h="466089">
                <a:moveTo>
                  <a:pt x="215137" y="52704"/>
                </a:moveTo>
                <a:lnTo>
                  <a:pt x="12064" y="332232"/>
                </a:lnTo>
                <a:lnTo>
                  <a:pt x="67690" y="372618"/>
                </a:lnTo>
                <a:lnTo>
                  <a:pt x="0" y="465836"/>
                </a:lnTo>
                <a:lnTo>
                  <a:pt x="224916" y="273303"/>
                </a:lnTo>
                <a:lnTo>
                  <a:pt x="299729" y="93218"/>
                </a:lnTo>
                <a:lnTo>
                  <a:pt x="270763" y="93218"/>
                </a:lnTo>
                <a:lnTo>
                  <a:pt x="215137" y="52704"/>
                </a:lnTo>
                <a:close/>
              </a:path>
              <a:path w="338454" h="466089">
                <a:moveTo>
                  <a:pt x="338454" y="0"/>
                </a:moveTo>
                <a:lnTo>
                  <a:pt x="270763" y="93218"/>
                </a:lnTo>
                <a:lnTo>
                  <a:pt x="299729" y="93218"/>
                </a:lnTo>
                <a:lnTo>
                  <a:pt x="338454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43576" y="1762125"/>
            <a:ext cx="2626995" cy="2029460"/>
          </a:xfrm>
          <a:custGeom>
            <a:avLst/>
            <a:gdLst/>
            <a:ahLst/>
            <a:cxnLst/>
            <a:rect l="l" t="t" r="r" b="b"/>
            <a:pathLst>
              <a:path w="2626995" h="2029460">
                <a:moveTo>
                  <a:pt x="1313306" y="0"/>
                </a:moveTo>
                <a:lnTo>
                  <a:pt x="1259174" y="846"/>
                </a:lnTo>
                <a:lnTo>
                  <a:pt x="1205598" y="3362"/>
                </a:lnTo>
                <a:lnTo>
                  <a:pt x="1152622" y="7517"/>
                </a:lnTo>
                <a:lnTo>
                  <a:pt x="1100287" y="13276"/>
                </a:lnTo>
                <a:lnTo>
                  <a:pt x="1048636" y="20608"/>
                </a:lnTo>
                <a:lnTo>
                  <a:pt x="997711" y="29481"/>
                </a:lnTo>
                <a:lnTo>
                  <a:pt x="947554" y="39860"/>
                </a:lnTo>
                <a:lnTo>
                  <a:pt x="898209" y="51715"/>
                </a:lnTo>
                <a:lnTo>
                  <a:pt x="849716" y="65012"/>
                </a:lnTo>
                <a:lnTo>
                  <a:pt x="802118" y="79718"/>
                </a:lnTo>
                <a:lnTo>
                  <a:pt x="755457" y="95801"/>
                </a:lnTo>
                <a:lnTo>
                  <a:pt x="709776" y="113229"/>
                </a:lnTo>
                <a:lnTo>
                  <a:pt x="665117" y="131968"/>
                </a:lnTo>
                <a:lnTo>
                  <a:pt x="621522" y="151986"/>
                </a:lnTo>
                <a:lnTo>
                  <a:pt x="579034" y="173251"/>
                </a:lnTo>
                <a:lnTo>
                  <a:pt x="537694" y="195730"/>
                </a:lnTo>
                <a:lnTo>
                  <a:pt x="497545" y="219390"/>
                </a:lnTo>
                <a:lnTo>
                  <a:pt x="458630" y="244199"/>
                </a:lnTo>
                <a:lnTo>
                  <a:pt x="420989" y="270124"/>
                </a:lnTo>
                <a:lnTo>
                  <a:pt x="384667" y="297132"/>
                </a:lnTo>
                <a:lnTo>
                  <a:pt x="349704" y="325191"/>
                </a:lnTo>
                <a:lnTo>
                  <a:pt x="316143" y="354268"/>
                </a:lnTo>
                <a:lnTo>
                  <a:pt x="284027" y="384331"/>
                </a:lnTo>
                <a:lnTo>
                  <a:pt x="253398" y="415347"/>
                </a:lnTo>
                <a:lnTo>
                  <a:pt x="224298" y="447284"/>
                </a:lnTo>
                <a:lnTo>
                  <a:pt x="196768" y="480108"/>
                </a:lnTo>
                <a:lnTo>
                  <a:pt x="170853" y="513787"/>
                </a:lnTo>
                <a:lnTo>
                  <a:pt x="146593" y="548289"/>
                </a:lnTo>
                <a:lnTo>
                  <a:pt x="124031" y="583581"/>
                </a:lnTo>
                <a:lnTo>
                  <a:pt x="103209" y="619631"/>
                </a:lnTo>
                <a:lnTo>
                  <a:pt x="84170" y="656404"/>
                </a:lnTo>
                <a:lnTo>
                  <a:pt x="66955" y="693871"/>
                </a:lnTo>
                <a:lnTo>
                  <a:pt x="51607" y="731996"/>
                </a:lnTo>
                <a:lnTo>
                  <a:pt x="38169" y="770749"/>
                </a:lnTo>
                <a:lnTo>
                  <a:pt x="26682" y="810096"/>
                </a:lnTo>
                <a:lnTo>
                  <a:pt x="17189" y="850004"/>
                </a:lnTo>
                <a:lnTo>
                  <a:pt x="9732" y="890442"/>
                </a:lnTo>
                <a:lnTo>
                  <a:pt x="4353" y="931376"/>
                </a:lnTo>
                <a:lnTo>
                  <a:pt x="1095" y="972773"/>
                </a:lnTo>
                <a:lnTo>
                  <a:pt x="0" y="1014602"/>
                </a:lnTo>
                <a:lnTo>
                  <a:pt x="1095" y="1056422"/>
                </a:lnTo>
                <a:lnTo>
                  <a:pt x="4353" y="1097811"/>
                </a:lnTo>
                <a:lnTo>
                  <a:pt x="9732" y="1138737"/>
                </a:lnTo>
                <a:lnTo>
                  <a:pt x="17189" y="1179167"/>
                </a:lnTo>
                <a:lnTo>
                  <a:pt x="26682" y="1219068"/>
                </a:lnTo>
                <a:lnTo>
                  <a:pt x="38169" y="1258407"/>
                </a:lnTo>
                <a:lnTo>
                  <a:pt x="51607" y="1297153"/>
                </a:lnTo>
                <a:lnTo>
                  <a:pt x="66955" y="1335272"/>
                </a:lnTo>
                <a:lnTo>
                  <a:pt x="84170" y="1372733"/>
                </a:lnTo>
                <a:lnTo>
                  <a:pt x="103209" y="1409501"/>
                </a:lnTo>
                <a:lnTo>
                  <a:pt x="124031" y="1445545"/>
                </a:lnTo>
                <a:lnTo>
                  <a:pt x="146593" y="1480832"/>
                </a:lnTo>
                <a:lnTo>
                  <a:pt x="170853" y="1515330"/>
                </a:lnTo>
                <a:lnTo>
                  <a:pt x="196768" y="1549005"/>
                </a:lnTo>
                <a:lnTo>
                  <a:pt x="224298" y="1581825"/>
                </a:lnTo>
                <a:lnTo>
                  <a:pt x="253398" y="1613758"/>
                </a:lnTo>
                <a:lnTo>
                  <a:pt x="284027" y="1644771"/>
                </a:lnTo>
                <a:lnTo>
                  <a:pt x="316143" y="1674831"/>
                </a:lnTo>
                <a:lnTo>
                  <a:pt x="349704" y="1703905"/>
                </a:lnTo>
                <a:lnTo>
                  <a:pt x="384667" y="1731962"/>
                </a:lnTo>
                <a:lnTo>
                  <a:pt x="420989" y="1758968"/>
                </a:lnTo>
                <a:lnTo>
                  <a:pt x="458630" y="1784891"/>
                </a:lnTo>
                <a:lnTo>
                  <a:pt x="497545" y="1809698"/>
                </a:lnTo>
                <a:lnTo>
                  <a:pt x="537694" y="1833356"/>
                </a:lnTo>
                <a:lnTo>
                  <a:pt x="579034" y="1855834"/>
                </a:lnTo>
                <a:lnTo>
                  <a:pt x="621522" y="1877097"/>
                </a:lnTo>
                <a:lnTo>
                  <a:pt x="665117" y="1897115"/>
                </a:lnTo>
                <a:lnTo>
                  <a:pt x="709776" y="1915853"/>
                </a:lnTo>
                <a:lnTo>
                  <a:pt x="755457" y="1933280"/>
                </a:lnTo>
                <a:lnTo>
                  <a:pt x="802118" y="1949362"/>
                </a:lnTo>
                <a:lnTo>
                  <a:pt x="849716" y="1964068"/>
                </a:lnTo>
                <a:lnTo>
                  <a:pt x="898209" y="1977364"/>
                </a:lnTo>
                <a:lnTo>
                  <a:pt x="947554" y="1989218"/>
                </a:lnTo>
                <a:lnTo>
                  <a:pt x="997711" y="1999598"/>
                </a:lnTo>
                <a:lnTo>
                  <a:pt x="1048636" y="2008470"/>
                </a:lnTo>
                <a:lnTo>
                  <a:pt x="1100287" y="2015802"/>
                </a:lnTo>
                <a:lnTo>
                  <a:pt x="1152622" y="2021561"/>
                </a:lnTo>
                <a:lnTo>
                  <a:pt x="1205598" y="2025716"/>
                </a:lnTo>
                <a:lnTo>
                  <a:pt x="1259174" y="2028232"/>
                </a:lnTo>
                <a:lnTo>
                  <a:pt x="1313306" y="2029079"/>
                </a:lnTo>
                <a:lnTo>
                  <a:pt x="1367439" y="2028232"/>
                </a:lnTo>
                <a:lnTo>
                  <a:pt x="1421015" y="2025716"/>
                </a:lnTo>
                <a:lnTo>
                  <a:pt x="1473991" y="2021561"/>
                </a:lnTo>
                <a:lnTo>
                  <a:pt x="1526326" y="2015802"/>
                </a:lnTo>
                <a:lnTo>
                  <a:pt x="1577977" y="2008470"/>
                </a:lnTo>
                <a:lnTo>
                  <a:pt x="1628902" y="1999598"/>
                </a:lnTo>
                <a:lnTo>
                  <a:pt x="1679059" y="1989218"/>
                </a:lnTo>
                <a:lnTo>
                  <a:pt x="1728404" y="1977364"/>
                </a:lnTo>
                <a:lnTo>
                  <a:pt x="1776897" y="1964068"/>
                </a:lnTo>
                <a:lnTo>
                  <a:pt x="1824495" y="1949362"/>
                </a:lnTo>
                <a:lnTo>
                  <a:pt x="1871156" y="1933280"/>
                </a:lnTo>
                <a:lnTo>
                  <a:pt x="1916837" y="1915853"/>
                </a:lnTo>
                <a:lnTo>
                  <a:pt x="1961496" y="1897115"/>
                </a:lnTo>
                <a:lnTo>
                  <a:pt x="2005091" y="1877097"/>
                </a:lnTo>
                <a:lnTo>
                  <a:pt x="2047579" y="1855834"/>
                </a:lnTo>
                <a:lnTo>
                  <a:pt x="2088919" y="1833356"/>
                </a:lnTo>
                <a:lnTo>
                  <a:pt x="2129068" y="1809698"/>
                </a:lnTo>
                <a:lnTo>
                  <a:pt x="2167983" y="1784891"/>
                </a:lnTo>
                <a:lnTo>
                  <a:pt x="2205624" y="1758968"/>
                </a:lnTo>
                <a:lnTo>
                  <a:pt x="2241946" y="1731962"/>
                </a:lnTo>
                <a:lnTo>
                  <a:pt x="2276909" y="1703905"/>
                </a:lnTo>
                <a:lnTo>
                  <a:pt x="2310470" y="1674831"/>
                </a:lnTo>
                <a:lnTo>
                  <a:pt x="2342586" y="1644771"/>
                </a:lnTo>
                <a:lnTo>
                  <a:pt x="2373215" y="1613758"/>
                </a:lnTo>
                <a:lnTo>
                  <a:pt x="2402315" y="1581825"/>
                </a:lnTo>
                <a:lnTo>
                  <a:pt x="2429845" y="1549005"/>
                </a:lnTo>
                <a:lnTo>
                  <a:pt x="2455760" y="1515330"/>
                </a:lnTo>
                <a:lnTo>
                  <a:pt x="2480020" y="1480832"/>
                </a:lnTo>
                <a:lnTo>
                  <a:pt x="2502582" y="1445545"/>
                </a:lnTo>
                <a:lnTo>
                  <a:pt x="2523404" y="1409501"/>
                </a:lnTo>
                <a:lnTo>
                  <a:pt x="2542443" y="1372733"/>
                </a:lnTo>
                <a:lnTo>
                  <a:pt x="2559658" y="1335272"/>
                </a:lnTo>
                <a:lnTo>
                  <a:pt x="2575006" y="1297153"/>
                </a:lnTo>
                <a:lnTo>
                  <a:pt x="2588444" y="1258407"/>
                </a:lnTo>
                <a:lnTo>
                  <a:pt x="2599931" y="1219068"/>
                </a:lnTo>
                <a:lnTo>
                  <a:pt x="2609424" y="1179167"/>
                </a:lnTo>
                <a:lnTo>
                  <a:pt x="2616881" y="1138737"/>
                </a:lnTo>
                <a:lnTo>
                  <a:pt x="2622260" y="1097811"/>
                </a:lnTo>
                <a:lnTo>
                  <a:pt x="2625518" y="1056422"/>
                </a:lnTo>
                <a:lnTo>
                  <a:pt x="2626614" y="1014602"/>
                </a:lnTo>
                <a:lnTo>
                  <a:pt x="2625518" y="972773"/>
                </a:lnTo>
                <a:lnTo>
                  <a:pt x="2622260" y="931376"/>
                </a:lnTo>
                <a:lnTo>
                  <a:pt x="2616881" y="890442"/>
                </a:lnTo>
                <a:lnTo>
                  <a:pt x="2609424" y="850004"/>
                </a:lnTo>
                <a:lnTo>
                  <a:pt x="2599931" y="810096"/>
                </a:lnTo>
                <a:lnTo>
                  <a:pt x="2588444" y="770749"/>
                </a:lnTo>
                <a:lnTo>
                  <a:pt x="2575006" y="731996"/>
                </a:lnTo>
                <a:lnTo>
                  <a:pt x="2559658" y="693871"/>
                </a:lnTo>
                <a:lnTo>
                  <a:pt x="2542443" y="656404"/>
                </a:lnTo>
                <a:lnTo>
                  <a:pt x="2523404" y="619631"/>
                </a:lnTo>
                <a:lnTo>
                  <a:pt x="2502582" y="583581"/>
                </a:lnTo>
                <a:lnTo>
                  <a:pt x="2480020" y="548289"/>
                </a:lnTo>
                <a:lnTo>
                  <a:pt x="2455760" y="513787"/>
                </a:lnTo>
                <a:lnTo>
                  <a:pt x="2429845" y="480108"/>
                </a:lnTo>
                <a:lnTo>
                  <a:pt x="2402315" y="447284"/>
                </a:lnTo>
                <a:lnTo>
                  <a:pt x="2373215" y="415347"/>
                </a:lnTo>
                <a:lnTo>
                  <a:pt x="2342586" y="384331"/>
                </a:lnTo>
                <a:lnTo>
                  <a:pt x="2310470" y="354268"/>
                </a:lnTo>
                <a:lnTo>
                  <a:pt x="2276909" y="325191"/>
                </a:lnTo>
                <a:lnTo>
                  <a:pt x="2241946" y="297132"/>
                </a:lnTo>
                <a:lnTo>
                  <a:pt x="2205624" y="270124"/>
                </a:lnTo>
                <a:lnTo>
                  <a:pt x="2167983" y="244199"/>
                </a:lnTo>
                <a:lnTo>
                  <a:pt x="2129068" y="219390"/>
                </a:lnTo>
                <a:lnTo>
                  <a:pt x="2088919" y="195730"/>
                </a:lnTo>
                <a:lnTo>
                  <a:pt x="2047579" y="173251"/>
                </a:lnTo>
                <a:lnTo>
                  <a:pt x="2005091" y="151986"/>
                </a:lnTo>
                <a:lnTo>
                  <a:pt x="1961496" y="131968"/>
                </a:lnTo>
                <a:lnTo>
                  <a:pt x="1916837" y="113229"/>
                </a:lnTo>
                <a:lnTo>
                  <a:pt x="1871156" y="95801"/>
                </a:lnTo>
                <a:lnTo>
                  <a:pt x="1824495" y="79718"/>
                </a:lnTo>
                <a:lnTo>
                  <a:pt x="1776897" y="65012"/>
                </a:lnTo>
                <a:lnTo>
                  <a:pt x="1728404" y="51715"/>
                </a:lnTo>
                <a:lnTo>
                  <a:pt x="1679059" y="39860"/>
                </a:lnTo>
                <a:lnTo>
                  <a:pt x="1628902" y="29481"/>
                </a:lnTo>
                <a:lnTo>
                  <a:pt x="1577977" y="20608"/>
                </a:lnTo>
                <a:lnTo>
                  <a:pt x="1526326" y="13276"/>
                </a:lnTo>
                <a:lnTo>
                  <a:pt x="1473991" y="7517"/>
                </a:lnTo>
                <a:lnTo>
                  <a:pt x="1421015" y="3362"/>
                </a:lnTo>
                <a:lnTo>
                  <a:pt x="1367439" y="846"/>
                </a:lnTo>
                <a:lnTo>
                  <a:pt x="131330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43576" y="1762125"/>
            <a:ext cx="2626995" cy="2029460"/>
          </a:xfrm>
          <a:custGeom>
            <a:avLst/>
            <a:gdLst/>
            <a:ahLst/>
            <a:cxnLst/>
            <a:rect l="l" t="t" r="r" b="b"/>
            <a:pathLst>
              <a:path w="2626995" h="2029460">
                <a:moveTo>
                  <a:pt x="0" y="1014602"/>
                </a:moveTo>
                <a:lnTo>
                  <a:pt x="1095" y="972773"/>
                </a:lnTo>
                <a:lnTo>
                  <a:pt x="4353" y="931376"/>
                </a:lnTo>
                <a:lnTo>
                  <a:pt x="9732" y="890442"/>
                </a:lnTo>
                <a:lnTo>
                  <a:pt x="17189" y="850004"/>
                </a:lnTo>
                <a:lnTo>
                  <a:pt x="26682" y="810096"/>
                </a:lnTo>
                <a:lnTo>
                  <a:pt x="38169" y="770749"/>
                </a:lnTo>
                <a:lnTo>
                  <a:pt x="51607" y="731996"/>
                </a:lnTo>
                <a:lnTo>
                  <a:pt x="66955" y="693871"/>
                </a:lnTo>
                <a:lnTo>
                  <a:pt x="84170" y="656404"/>
                </a:lnTo>
                <a:lnTo>
                  <a:pt x="103209" y="619631"/>
                </a:lnTo>
                <a:lnTo>
                  <a:pt x="124031" y="583581"/>
                </a:lnTo>
                <a:lnTo>
                  <a:pt x="146593" y="548289"/>
                </a:lnTo>
                <a:lnTo>
                  <a:pt x="170853" y="513787"/>
                </a:lnTo>
                <a:lnTo>
                  <a:pt x="196768" y="480108"/>
                </a:lnTo>
                <a:lnTo>
                  <a:pt x="224298" y="447284"/>
                </a:lnTo>
                <a:lnTo>
                  <a:pt x="253398" y="415347"/>
                </a:lnTo>
                <a:lnTo>
                  <a:pt x="284027" y="384331"/>
                </a:lnTo>
                <a:lnTo>
                  <a:pt x="316143" y="354268"/>
                </a:lnTo>
                <a:lnTo>
                  <a:pt x="349704" y="325191"/>
                </a:lnTo>
                <a:lnTo>
                  <a:pt x="384667" y="297132"/>
                </a:lnTo>
                <a:lnTo>
                  <a:pt x="420989" y="270124"/>
                </a:lnTo>
                <a:lnTo>
                  <a:pt x="458630" y="244199"/>
                </a:lnTo>
                <a:lnTo>
                  <a:pt x="497545" y="219390"/>
                </a:lnTo>
                <a:lnTo>
                  <a:pt x="537694" y="195730"/>
                </a:lnTo>
                <a:lnTo>
                  <a:pt x="579034" y="173251"/>
                </a:lnTo>
                <a:lnTo>
                  <a:pt x="621522" y="151986"/>
                </a:lnTo>
                <a:lnTo>
                  <a:pt x="665117" y="131968"/>
                </a:lnTo>
                <a:lnTo>
                  <a:pt x="709776" y="113229"/>
                </a:lnTo>
                <a:lnTo>
                  <a:pt x="755457" y="95801"/>
                </a:lnTo>
                <a:lnTo>
                  <a:pt x="802118" y="79718"/>
                </a:lnTo>
                <a:lnTo>
                  <a:pt x="849716" y="65012"/>
                </a:lnTo>
                <a:lnTo>
                  <a:pt x="898209" y="51715"/>
                </a:lnTo>
                <a:lnTo>
                  <a:pt x="947554" y="39860"/>
                </a:lnTo>
                <a:lnTo>
                  <a:pt x="997711" y="29481"/>
                </a:lnTo>
                <a:lnTo>
                  <a:pt x="1048636" y="20608"/>
                </a:lnTo>
                <a:lnTo>
                  <a:pt x="1100287" y="13276"/>
                </a:lnTo>
                <a:lnTo>
                  <a:pt x="1152622" y="7517"/>
                </a:lnTo>
                <a:lnTo>
                  <a:pt x="1205598" y="3362"/>
                </a:lnTo>
                <a:lnTo>
                  <a:pt x="1259174" y="846"/>
                </a:lnTo>
                <a:lnTo>
                  <a:pt x="1313306" y="0"/>
                </a:lnTo>
                <a:lnTo>
                  <a:pt x="1367439" y="846"/>
                </a:lnTo>
                <a:lnTo>
                  <a:pt x="1421015" y="3362"/>
                </a:lnTo>
                <a:lnTo>
                  <a:pt x="1473991" y="7517"/>
                </a:lnTo>
                <a:lnTo>
                  <a:pt x="1526326" y="13276"/>
                </a:lnTo>
                <a:lnTo>
                  <a:pt x="1577977" y="20608"/>
                </a:lnTo>
                <a:lnTo>
                  <a:pt x="1628902" y="29481"/>
                </a:lnTo>
                <a:lnTo>
                  <a:pt x="1679059" y="39860"/>
                </a:lnTo>
                <a:lnTo>
                  <a:pt x="1728404" y="51715"/>
                </a:lnTo>
                <a:lnTo>
                  <a:pt x="1776897" y="65012"/>
                </a:lnTo>
                <a:lnTo>
                  <a:pt x="1824495" y="79718"/>
                </a:lnTo>
                <a:lnTo>
                  <a:pt x="1871156" y="95801"/>
                </a:lnTo>
                <a:lnTo>
                  <a:pt x="1916837" y="113229"/>
                </a:lnTo>
                <a:lnTo>
                  <a:pt x="1961496" y="131968"/>
                </a:lnTo>
                <a:lnTo>
                  <a:pt x="2005091" y="151986"/>
                </a:lnTo>
                <a:lnTo>
                  <a:pt x="2047579" y="173251"/>
                </a:lnTo>
                <a:lnTo>
                  <a:pt x="2088919" y="195730"/>
                </a:lnTo>
                <a:lnTo>
                  <a:pt x="2129068" y="219390"/>
                </a:lnTo>
                <a:lnTo>
                  <a:pt x="2167983" y="244199"/>
                </a:lnTo>
                <a:lnTo>
                  <a:pt x="2205624" y="270124"/>
                </a:lnTo>
                <a:lnTo>
                  <a:pt x="2241946" y="297132"/>
                </a:lnTo>
                <a:lnTo>
                  <a:pt x="2276909" y="325191"/>
                </a:lnTo>
                <a:lnTo>
                  <a:pt x="2310470" y="354268"/>
                </a:lnTo>
                <a:lnTo>
                  <a:pt x="2342586" y="384331"/>
                </a:lnTo>
                <a:lnTo>
                  <a:pt x="2373215" y="415347"/>
                </a:lnTo>
                <a:lnTo>
                  <a:pt x="2402315" y="447284"/>
                </a:lnTo>
                <a:lnTo>
                  <a:pt x="2429845" y="480108"/>
                </a:lnTo>
                <a:lnTo>
                  <a:pt x="2455760" y="513787"/>
                </a:lnTo>
                <a:lnTo>
                  <a:pt x="2480020" y="548289"/>
                </a:lnTo>
                <a:lnTo>
                  <a:pt x="2502582" y="583581"/>
                </a:lnTo>
                <a:lnTo>
                  <a:pt x="2523404" y="619631"/>
                </a:lnTo>
                <a:lnTo>
                  <a:pt x="2542443" y="656404"/>
                </a:lnTo>
                <a:lnTo>
                  <a:pt x="2559658" y="693871"/>
                </a:lnTo>
                <a:lnTo>
                  <a:pt x="2575006" y="731996"/>
                </a:lnTo>
                <a:lnTo>
                  <a:pt x="2588444" y="770749"/>
                </a:lnTo>
                <a:lnTo>
                  <a:pt x="2599931" y="810096"/>
                </a:lnTo>
                <a:lnTo>
                  <a:pt x="2609424" y="850004"/>
                </a:lnTo>
                <a:lnTo>
                  <a:pt x="2616881" y="890442"/>
                </a:lnTo>
                <a:lnTo>
                  <a:pt x="2622260" y="931376"/>
                </a:lnTo>
                <a:lnTo>
                  <a:pt x="2625518" y="972773"/>
                </a:lnTo>
                <a:lnTo>
                  <a:pt x="2626614" y="1014602"/>
                </a:lnTo>
                <a:lnTo>
                  <a:pt x="2625518" y="1056422"/>
                </a:lnTo>
                <a:lnTo>
                  <a:pt x="2622260" y="1097811"/>
                </a:lnTo>
                <a:lnTo>
                  <a:pt x="2616881" y="1138737"/>
                </a:lnTo>
                <a:lnTo>
                  <a:pt x="2609424" y="1179167"/>
                </a:lnTo>
                <a:lnTo>
                  <a:pt x="2599931" y="1219068"/>
                </a:lnTo>
                <a:lnTo>
                  <a:pt x="2588444" y="1258407"/>
                </a:lnTo>
                <a:lnTo>
                  <a:pt x="2575006" y="1297153"/>
                </a:lnTo>
                <a:lnTo>
                  <a:pt x="2559658" y="1335272"/>
                </a:lnTo>
                <a:lnTo>
                  <a:pt x="2542443" y="1372733"/>
                </a:lnTo>
                <a:lnTo>
                  <a:pt x="2523404" y="1409501"/>
                </a:lnTo>
                <a:lnTo>
                  <a:pt x="2502582" y="1445545"/>
                </a:lnTo>
                <a:lnTo>
                  <a:pt x="2480020" y="1480832"/>
                </a:lnTo>
                <a:lnTo>
                  <a:pt x="2455760" y="1515330"/>
                </a:lnTo>
                <a:lnTo>
                  <a:pt x="2429845" y="1549005"/>
                </a:lnTo>
                <a:lnTo>
                  <a:pt x="2402315" y="1581825"/>
                </a:lnTo>
                <a:lnTo>
                  <a:pt x="2373215" y="1613758"/>
                </a:lnTo>
                <a:lnTo>
                  <a:pt x="2342586" y="1644771"/>
                </a:lnTo>
                <a:lnTo>
                  <a:pt x="2310470" y="1674831"/>
                </a:lnTo>
                <a:lnTo>
                  <a:pt x="2276909" y="1703905"/>
                </a:lnTo>
                <a:lnTo>
                  <a:pt x="2241946" y="1731962"/>
                </a:lnTo>
                <a:lnTo>
                  <a:pt x="2205624" y="1758968"/>
                </a:lnTo>
                <a:lnTo>
                  <a:pt x="2167983" y="1784891"/>
                </a:lnTo>
                <a:lnTo>
                  <a:pt x="2129068" y="1809698"/>
                </a:lnTo>
                <a:lnTo>
                  <a:pt x="2088919" y="1833356"/>
                </a:lnTo>
                <a:lnTo>
                  <a:pt x="2047579" y="1855834"/>
                </a:lnTo>
                <a:lnTo>
                  <a:pt x="2005091" y="1877097"/>
                </a:lnTo>
                <a:lnTo>
                  <a:pt x="1961496" y="1897115"/>
                </a:lnTo>
                <a:lnTo>
                  <a:pt x="1916837" y="1915853"/>
                </a:lnTo>
                <a:lnTo>
                  <a:pt x="1871156" y="1933280"/>
                </a:lnTo>
                <a:lnTo>
                  <a:pt x="1824495" y="1949362"/>
                </a:lnTo>
                <a:lnTo>
                  <a:pt x="1776897" y="1964068"/>
                </a:lnTo>
                <a:lnTo>
                  <a:pt x="1728404" y="1977364"/>
                </a:lnTo>
                <a:lnTo>
                  <a:pt x="1679059" y="1989218"/>
                </a:lnTo>
                <a:lnTo>
                  <a:pt x="1628902" y="1999598"/>
                </a:lnTo>
                <a:lnTo>
                  <a:pt x="1577977" y="2008470"/>
                </a:lnTo>
                <a:lnTo>
                  <a:pt x="1526326" y="2015802"/>
                </a:lnTo>
                <a:lnTo>
                  <a:pt x="1473991" y="2021561"/>
                </a:lnTo>
                <a:lnTo>
                  <a:pt x="1421015" y="2025716"/>
                </a:lnTo>
                <a:lnTo>
                  <a:pt x="1367439" y="2028232"/>
                </a:lnTo>
                <a:lnTo>
                  <a:pt x="1313306" y="2029079"/>
                </a:lnTo>
                <a:lnTo>
                  <a:pt x="1259174" y="2028232"/>
                </a:lnTo>
                <a:lnTo>
                  <a:pt x="1205598" y="2025716"/>
                </a:lnTo>
                <a:lnTo>
                  <a:pt x="1152622" y="2021561"/>
                </a:lnTo>
                <a:lnTo>
                  <a:pt x="1100287" y="2015802"/>
                </a:lnTo>
                <a:lnTo>
                  <a:pt x="1048636" y="2008470"/>
                </a:lnTo>
                <a:lnTo>
                  <a:pt x="997711" y="1999598"/>
                </a:lnTo>
                <a:lnTo>
                  <a:pt x="947554" y="1989218"/>
                </a:lnTo>
                <a:lnTo>
                  <a:pt x="898209" y="1977364"/>
                </a:lnTo>
                <a:lnTo>
                  <a:pt x="849716" y="1964068"/>
                </a:lnTo>
                <a:lnTo>
                  <a:pt x="802118" y="1949362"/>
                </a:lnTo>
                <a:lnTo>
                  <a:pt x="755457" y="1933280"/>
                </a:lnTo>
                <a:lnTo>
                  <a:pt x="709776" y="1915853"/>
                </a:lnTo>
                <a:lnTo>
                  <a:pt x="665117" y="1897115"/>
                </a:lnTo>
                <a:lnTo>
                  <a:pt x="621522" y="1877097"/>
                </a:lnTo>
                <a:lnTo>
                  <a:pt x="579034" y="1855834"/>
                </a:lnTo>
                <a:lnTo>
                  <a:pt x="537694" y="1833356"/>
                </a:lnTo>
                <a:lnTo>
                  <a:pt x="497545" y="1809698"/>
                </a:lnTo>
                <a:lnTo>
                  <a:pt x="458630" y="1784891"/>
                </a:lnTo>
                <a:lnTo>
                  <a:pt x="420989" y="1758968"/>
                </a:lnTo>
                <a:lnTo>
                  <a:pt x="384667" y="1731962"/>
                </a:lnTo>
                <a:lnTo>
                  <a:pt x="349704" y="1703905"/>
                </a:lnTo>
                <a:lnTo>
                  <a:pt x="316143" y="1674831"/>
                </a:lnTo>
                <a:lnTo>
                  <a:pt x="284027" y="1644771"/>
                </a:lnTo>
                <a:lnTo>
                  <a:pt x="253398" y="1613758"/>
                </a:lnTo>
                <a:lnTo>
                  <a:pt x="224298" y="1581825"/>
                </a:lnTo>
                <a:lnTo>
                  <a:pt x="196768" y="1549005"/>
                </a:lnTo>
                <a:lnTo>
                  <a:pt x="170853" y="1515330"/>
                </a:lnTo>
                <a:lnTo>
                  <a:pt x="146593" y="1480832"/>
                </a:lnTo>
                <a:lnTo>
                  <a:pt x="124031" y="1445545"/>
                </a:lnTo>
                <a:lnTo>
                  <a:pt x="103209" y="1409501"/>
                </a:lnTo>
                <a:lnTo>
                  <a:pt x="84170" y="1372733"/>
                </a:lnTo>
                <a:lnTo>
                  <a:pt x="66955" y="1335272"/>
                </a:lnTo>
                <a:lnTo>
                  <a:pt x="51607" y="1297153"/>
                </a:lnTo>
                <a:lnTo>
                  <a:pt x="38169" y="1258407"/>
                </a:lnTo>
                <a:lnTo>
                  <a:pt x="26682" y="1219068"/>
                </a:lnTo>
                <a:lnTo>
                  <a:pt x="17189" y="1179167"/>
                </a:lnTo>
                <a:lnTo>
                  <a:pt x="9732" y="1138737"/>
                </a:lnTo>
                <a:lnTo>
                  <a:pt x="4353" y="1097811"/>
                </a:lnTo>
                <a:lnTo>
                  <a:pt x="1095" y="1056422"/>
                </a:lnTo>
                <a:lnTo>
                  <a:pt x="0" y="1014602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742813" y="2098294"/>
            <a:ext cx="1629410" cy="130492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065" marR="5080" indent="635" algn="ctr">
              <a:lnSpc>
                <a:spcPct val="91600"/>
              </a:lnSpc>
              <a:spcBef>
                <a:spcPts val="28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Operazioni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Complesse</a:t>
            </a:r>
            <a:r>
              <a:rPr sz="18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svolte 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con controparti  con attività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non  </a:t>
            </a: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correlate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886577" y="3814698"/>
            <a:ext cx="548005" cy="311785"/>
          </a:xfrm>
          <a:custGeom>
            <a:avLst/>
            <a:gdLst/>
            <a:ahLst/>
            <a:cxnLst/>
            <a:rect l="l" t="t" r="r" b="b"/>
            <a:pathLst>
              <a:path w="548004" h="311785">
                <a:moveTo>
                  <a:pt x="0" y="93599"/>
                </a:moveTo>
                <a:lnTo>
                  <a:pt x="231775" y="311784"/>
                </a:lnTo>
                <a:lnTo>
                  <a:pt x="547497" y="271525"/>
                </a:lnTo>
                <a:lnTo>
                  <a:pt x="438023" y="235965"/>
                </a:lnTo>
                <a:lnTo>
                  <a:pt x="472646" y="129158"/>
                </a:lnTo>
                <a:lnTo>
                  <a:pt x="109474" y="129158"/>
                </a:lnTo>
                <a:lnTo>
                  <a:pt x="0" y="93599"/>
                </a:lnTo>
                <a:close/>
              </a:path>
              <a:path w="548004" h="311785">
                <a:moveTo>
                  <a:pt x="151384" y="0"/>
                </a:moveTo>
                <a:lnTo>
                  <a:pt x="109474" y="129158"/>
                </a:lnTo>
                <a:lnTo>
                  <a:pt x="472646" y="129158"/>
                </a:lnTo>
                <a:lnTo>
                  <a:pt x="479933" y="106680"/>
                </a:lnTo>
                <a:lnTo>
                  <a:pt x="151384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67276" y="4223258"/>
            <a:ext cx="2797175" cy="1976120"/>
          </a:xfrm>
          <a:custGeom>
            <a:avLst/>
            <a:gdLst/>
            <a:ahLst/>
            <a:cxnLst/>
            <a:rect l="l" t="t" r="r" b="b"/>
            <a:pathLst>
              <a:path w="2797175" h="1976120">
                <a:moveTo>
                  <a:pt x="1398524" y="0"/>
                </a:moveTo>
                <a:lnTo>
                  <a:pt x="1342273" y="784"/>
                </a:lnTo>
                <a:lnTo>
                  <a:pt x="1286587" y="3119"/>
                </a:lnTo>
                <a:lnTo>
                  <a:pt x="1231507" y="6973"/>
                </a:lnTo>
                <a:lnTo>
                  <a:pt x="1177074" y="12319"/>
                </a:lnTo>
                <a:lnTo>
                  <a:pt x="1123331" y="19125"/>
                </a:lnTo>
                <a:lnTo>
                  <a:pt x="1070318" y="27363"/>
                </a:lnTo>
                <a:lnTo>
                  <a:pt x="1018079" y="37004"/>
                </a:lnTo>
                <a:lnTo>
                  <a:pt x="966654" y="48016"/>
                </a:lnTo>
                <a:lnTo>
                  <a:pt x="916085" y="60372"/>
                </a:lnTo>
                <a:lnTo>
                  <a:pt x="866414" y="74041"/>
                </a:lnTo>
                <a:lnTo>
                  <a:pt x="817684" y="88994"/>
                </a:lnTo>
                <a:lnTo>
                  <a:pt x="769935" y="105201"/>
                </a:lnTo>
                <a:lnTo>
                  <a:pt x="723209" y="122633"/>
                </a:lnTo>
                <a:lnTo>
                  <a:pt x="677549" y="141261"/>
                </a:lnTo>
                <a:lnTo>
                  <a:pt x="632996" y="161054"/>
                </a:lnTo>
                <a:lnTo>
                  <a:pt x="589591" y="181983"/>
                </a:lnTo>
                <a:lnTo>
                  <a:pt x="547377" y="204019"/>
                </a:lnTo>
                <a:lnTo>
                  <a:pt x="506395" y="227132"/>
                </a:lnTo>
                <a:lnTo>
                  <a:pt x="466688" y="251292"/>
                </a:lnTo>
                <a:lnTo>
                  <a:pt x="428296" y="276471"/>
                </a:lnTo>
                <a:lnTo>
                  <a:pt x="391261" y="302638"/>
                </a:lnTo>
                <a:lnTo>
                  <a:pt x="355627" y="329764"/>
                </a:lnTo>
                <a:lnTo>
                  <a:pt x="321433" y="357819"/>
                </a:lnTo>
                <a:lnTo>
                  <a:pt x="288722" y="386774"/>
                </a:lnTo>
                <a:lnTo>
                  <a:pt x="257536" y="416599"/>
                </a:lnTo>
                <a:lnTo>
                  <a:pt x="227916" y="447265"/>
                </a:lnTo>
                <a:lnTo>
                  <a:pt x="199905" y="478743"/>
                </a:lnTo>
                <a:lnTo>
                  <a:pt x="173543" y="511002"/>
                </a:lnTo>
                <a:lnTo>
                  <a:pt x="148874" y="544013"/>
                </a:lnTo>
                <a:lnTo>
                  <a:pt x="125938" y="577747"/>
                </a:lnTo>
                <a:lnTo>
                  <a:pt x="104777" y="612174"/>
                </a:lnTo>
                <a:lnTo>
                  <a:pt x="85433" y="647264"/>
                </a:lnTo>
                <a:lnTo>
                  <a:pt x="67948" y="682988"/>
                </a:lnTo>
                <a:lnTo>
                  <a:pt x="52364" y="719317"/>
                </a:lnTo>
                <a:lnTo>
                  <a:pt x="38722" y="756220"/>
                </a:lnTo>
                <a:lnTo>
                  <a:pt x="27064" y="793669"/>
                </a:lnTo>
                <a:lnTo>
                  <a:pt x="17432" y="831634"/>
                </a:lnTo>
                <a:lnTo>
                  <a:pt x="9868" y="870085"/>
                </a:lnTo>
                <a:lnTo>
                  <a:pt x="4413" y="908992"/>
                </a:lnTo>
                <a:lnTo>
                  <a:pt x="1110" y="948327"/>
                </a:lnTo>
                <a:lnTo>
                  <a:pt x="0" y="988060"/>
                </a:lnTo>
                <a:lnTo>
                  <a:pt x="1110" y="1027799"/>
                </a:lnTo>
                <a:lnTo>
                  <a:pt x="4413" y="1067140"/>
                </a:lnTo>
                <a:lnTo>
                  <a:pt x="9868" y="1106053"/>
                </a:lnTo>
                <a:lnTo>
                  <a:pt x="17432" y="1144509"/>
                </a:lnTo>
                <a:lnTo>
                  <a:pt x="27064" y="1182479"/>
                </a:lnTo>
                <a:lnTo>
                  <a:pt x="38722" y="1219931"/>
                </a:lnTo>
                <a:lnTo>
                  <a:pt x="52364" y="1256838"/>
                </a:lnTo>
                <a:lnTo>
                  <a:pt x="67948" y="1293169"/>
                </a:lnTo>
                <a:lnTo>
                  <a:pt x="85433" y="1328896"/>
                </a:lnTo>
                <a:lnTo>
                  <a:pt x="104777" y="1363988"/>
                </a:lnTo>
                <a:lnTo>
                  <a:pt x="125938" y="1398416"/>
                </a:lnTo>
                <a:lnTo>
                  <a:pt x="148874" y="1432151"/>
                </a:lnTo>
                <a:lnTo>
                  <a:pt x="173543" y="1465162"/>
                </a:lnTo>
                <a:lnTo>
                  <a:pt x="199905" y="1497421"/>
                </a:lnTo>
                <a:lnTo>
                  <a:pt x="227916" y="1528898"/>
                </a:lnTo>
                <a:lnTo>
                  <a:pt x="257536" y="1559564"/>
                </a:lnTo>
                <a:lnTo>
                  <a:pt x="288722" y="1589388"/>
                </a:lnTo>
                <a:lnTo>
                  <a:pt x="321433" y="1618342"/>
                </a:lnTo>
                <a:lnTo>
                  <a:pt x="355627" y="1646396"/>
                </a:lnTo>
                <a:lnTo>
                  <a:pt x="391261" y="1673520"/>
                </a:lnTo>
                <a:lnTo>
                  <a:pt x="428296" y="1699685"/>
                </a:lnTo>
                <a:lnTo>
                  <a:pt x="466688" y="1724862"/>
                </a:lnTo>
                <a:lnTo>
                  <a:pt x="506395" y="1749020"/>
                </a:lnTo>
                <a:lnTo>
                  <a:pt x="547377" y="1772131"/>
                </a:lnTo>
                <a:lnTo>
                  <a:pt x="589591" y="1794164"/>
                </a:lnTo>
                <a:lnTo>
                  <a:pt x="632996" y="1815091"/>
                </a:lnTo>
                <a:lnTo>
                  <a:pt x="677549" y="1834882"/>
                </a:lnTo>
                <a:lnTo>
                  <a:pt x="723209" y="1853507"/>
                </a:lnTo>
                <a:lnTo>
                  <a:pt x="769935" y="1870936"/>
                </a:lnTo>
                <a:lnTo>
                  <a:pt x="817684" y="1887141"/>
                </a:lnTo>
                <a:lnTo>
                  <a:pt x="866414" y="1902092"/>
                </a:lnTo>
                <a:lnTo>
                  <a:pt x="916085" y="1915759"/>
                </a:lnTo>
                <a:lnTo>
                  <a:pt x="966654" y="1928112"/>
                </a:lnTo>
                <a:lnTo>
                  <a:pt x="1018079" y="1939123"/>
                </a:lnTo>
                <a:lnTo>
                  <a:pt x="1070318" y="1948761"/>
                </a:lnTo>
                <a:lnTo>
                  <a:pt x="1123331" y="1956998"/>
                </a:lnTo>
                <a:lnTo>
                  <a:pt x="1177074" y="1963803"/>
                </a:lnTo>
                <a:lnTo>
                  <a:pt x="1231507" y="1969147"/>
                </a:lnTo>
                <a:lnTo>
                  <a:pt x="1286587" y="1973001"/>
                </a:lnTo>
                <a:lnTo>
                  <a:pt x="1342273" y="1975335"/>
                </a:lnTo>
                <a:lnTo>
                  <a:pt x="1398524" y="1976120"/>
                </a:lnTo>
                <a:lnTo>
                  <a:pt x="1454774" y="1975335"/>
                </a:lnTo>
                <a:lnTo>
                  <a:pt x="1510460" y="1973001"/>
                </a:lnTo>
                <a:lnTo>
                  <a:pt x="1565540" y="1969147"/>
                </a:lnTo>
                <a:lnTo>
                  <a:pt x="1619973" y="1963803"/>
                </a:lnTo>
                <a:lnTo>
                  <a:pt x="1673716" y="1956998"/>
                </a:lnTo>
                <a:lnTo>
                  <a:pt x="1726729" y="1948761"/>
                </a:lnTo>
                <a:lnTo>
                  <a:pt x="1778968" y="1939123"/>
                </a:lnTo>
                <a:lnTo>
                  <a:pt x="1830393" y="1928112"/>
                </a:lnTo>
                <a:lnTo>
                  <a:pt x="1880962" y="1915759"/>
                </a:lnTo>
                <a:lnTo>
                  <a:pt x="1930633" y="1902092"/>
                </a:lnTo>
                <a:lnTo>
                  <a:pt x="1979363" y="1887141"/>
                </a:lnTo>
                <a:lnTo>
                  <a:pt x="2027112" y="1870936"/>
                </a:lnTo>
                <a:lnTo>
                  <a:pt x="2073838" y="1853507"/>
                </a:lnTo>
                <a:lnTo>
                  <a:pt x="2119498" y="1834882"/>
                </a:lnTo>
                <a:lnTo>
                  <a:pt x="2164051" y="1815091"/>
                </a:lnTo>
                <a:lnTo>
                  <a:pt x="2207456" y="1794164"/>
                </a:lnTo>
                <a:lnTo>
                  <a:pt x="2249670" y="1772131"/>
                </a:lnTo>
                <a:lnTo>
                  <a:pt x="2290652" y="1749020"/>
                </a:lnTo>
                <a:lnTo>
                  <a:pt x="2330359" y="1724862"/>
                </a:lnTo>
                <a:lnTo>
                  <a:pt x="2368751" y="1699685"/>
                </a:lnTo>
                <a:lnTo>
                  <a:pt x="2405786" y="1673520"/>
                </a:lnTo>
                <a:lnTo>
                  <a:pt x="2441420" y="1646396"/>
                </a:lnTo>
                <a:lnTo>
                  <a:pt x="2475614" y="1618342"/>
                </a:lnTo>
                <a:lnTo>
                  <a:pt x="2508325" y="1589388"/>
                </a:lnTo>
                <a:lnTo>
                  <a:pt x="2539511" y="1559564"/>
                </a:lnTo>
                <a:lnTo>
                  <a:pt x="2569131" y="1528898"/>
                </a:lnTo>
                <a:lnTo>
                  <a:pt x="2597142" y="1497421"/>
                </a:lnTo>
                <a:lnTo>
                  <a:pt x="2623504" y="1465162"/>
                </a:lnTo>
                <a:lnTo>
                  <a:pt x="2648173" y="1432151"/>
                </a:lnTo>
                <a:lnTo>
                  <a:pt x="2671109" y="1398416"/>
                </a:lnTo>
                <a:lnTo>
                  <a:pt x="2692270" y="1363988"/>
                </a:lnTo>
                <a:lnTo>
                  <a:pt x="2711614" y="1328896"/>
                </a:lnTo>
                <a:lnTo>
                  <a:pt x="2729099" y="1293169"/>
                </a:lnTo>
                <a:lnTo>
                  <a:pt x="2744683" y="1256838"/>
                </a:lnTo>
                <a:lnTo>
                  <a:pt x="2758325" y="1219931"/>
                </a:lnTo>
                <a:lnTo>
                  <a:pt x="2769983" y="1182479"/>
                </a:lnTo>
                <a:lnTo>
                  <a:pt x="2779615" y="1144509"/>
                </a:lnTo>
                <a:lnTo>
                  <a:pt x="2787179" y="1106053"/>
                </a:lnTo>
                <a:lnTo>
                  <a:pt x="2792634" y="1067140"/>
                </a:lnTo>
                <a:lnTo>
                  <a:pt x="2795937" y="1027799"/>
                </a:lnTo>
                <a:lnTo>
                  <a:pt x="2797048" y="988060"/>
                </a:lnTo>
                <a:lnTo>
                  <a:pt x="2795937" y="948327"/>
                </a:lnTo>
                <a:lnTo>
                  <a:pt x="2792634" y="908992"/>
                </a:lnTo>
                <a:lnTo>
                  <a:pt x="2787179" y="870085"/>
                </a:lnTo>
                <a:lnTo>
                  <a:pt x="2779615" y="831634"/>
                </a:lnTo>
                <a:lnTo>
                  <a:pt x="2769983" y="793669"/>
                </a:lnTo>
                <a:lnTo>
                  <a:pt x="2758325" y="756220"/>
                </a:lnTo>
                <a:lnTo>
                  <a:pt x="2744683" y="719317"/>
                </a:lnTo>
                <a:lnTo>
                  <a:pt x="2729099" y="682988"/>
                </a:lnTo>
                <a:lnTo>
                  <a:pt x="2711614" y="647264"/>
                </a:lnTo>
                <a:lnTo>
                  <a:pt x="2692270" y="612174"/>
                </a:lnTo>
                <a:lnTo>
                  <a:pt x="2671109" y="577747"/>
                </a:lnTo>
                <a:lnTo>
                  <a:pt x="2648173" y="544013"/>
                </a:lnTo>
                <a:lnTo>
                  <a:pt x="2623504" y="511002"/>
                </a:lnTo>
                <a:lnTo>
                  <a:pt x="2597142" y="478743"/>
                </a:lnTo>
                <a:lnTo>
                  <a:pt x="2569131" y="447265"/>
                </a:lnTo>
                <a:lnTo>
                  <a:pt x="2539511" y="416599"/>
                </a:lnTo>
                <a:lnTo>
                  <a:pt x="2508325" y="386774"/>
                </a:lnTo>
                <a:lnTo>
                  <a:pt x="2475614" y="357819"/>
                </a:lnTo>
                <a:lnTo>
                  <a:pt x="2441420" y="329764"/>
                </a:lnTo>
                <a:lnTo>
                  <a:pt x="2405786" y="302638"/>
                </a:lnTo>
                <a:lnTo>
                  <a:pt x="2368751" y="276471"/>
                </a:lnTo>
                <a:lnTo>
                  <a:pt x="2330359" y="251292"/>
                </a:lnTo>
                <a:lnTo>
                  <a:pt x="2290652" y="227132"/>
                </a:lnTo>
                <a:lnTo>
                  <a:pt x="2249670" y="204019"/>
                </a:lnTo>
                <a:lnTo>
                  <a:pt x="2207456" y="181983"/>
                </a:lnTo>
                <a:lnTo>
                  <a:pt x="2164051" y="161054"/>
                </a:lnTo>
                <a:lnTo>
                  <a:pt x="2119498" y="141261"/>
                </a:lnTo>
                <a:lnTo>
                  <a:pt x="2073838" y="122633"/>
                </a:lnTo>
                <a:lnTo>
                  <a:pt x="2027112" y="105201"/>
                </a:lnTo>
                <a:lnTo>
                  <a:pt x="1979363" y="88994"/>
                </a:lnTo>
                <a:lnTo>
                  <a:pt x="1930633" y="74041"/>
                </a:lnTo>
                <a:lnTo>
                  <a:pt x="1880962" y="60372"/>
                </a:lnTo>
                <a:lnTo>
                  <a:pt x="1830393" y="48016"/>
                </a:lnTo>
                <a:lnTo>
                  <a:pt x="1778968" y="37004"/>
                </a:lnTo>
                <a:lnTo>
                  <a:pt x="1726729" y="27363"/>
                </a:lnTo>
                <a:lnTo>
                  <a:pt x="1673716" y="19125"/>
                </a:lnTo>
                <a:lnTo>
                  <a:pt x="1619973" y="12319"/>
                </a:lnTo>
                <a:lnTo>
                  <a:pt x="1565540" y="6973"/>
                </a:lnTo>
                <a:lnTo>
                  <a:pt x="1510460" y="3119"/>
                </a:lnTo>
                <a:lnTo>
                  <a:pt x="1454774" y="784"/>
                </a:lnTo>
                <a:lnTo>
                  <a:pt x="13985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838191" y="4659248"/>
            <a:ext cx="1856739" cy="105346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065" marR="5080" algn="ctr">
              <a:lnSpc>
                <a:spcPct val="91500"/>
              </a:lnSpc>
              <a:spcBef>
                <a:spcPts val="28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Investimenti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18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beni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immobili in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luoghi 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con ubicazioni  sospette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53738" y="4923535"/>
            <a:ext cx="80645" cy="575945"/>
          </a:xfrm>
          <a:custGeom>
            <a:avLst/>
            <a:gdLst/>
            <a:ahLst/>
            <a:cxnLst/>
            <a:rect l="l" t="t" r="r" b="b"/>
            <a:pathLst>
              <a:path w="80645" h="575945">
                <a:moveTo>
                  <a:pt x="40132" y="0"/>
                </a:moveTo>
                <a:lnTo>
                  <a:pt x="0" y="287781"/>
                </a:lnTo>
                <a:lnTo>
                  <a:pt x="40132" y="575691"/>
                </a:lnTo>
                <a:lnTo>
                  <a:pt x="40132" y="460501"/>
                </a:lnTo>
                <a:lnTo>
                  <a:pt x="80263" y="460501"/>
                </a:lnTo>
                <a:lnTo>
                  <a:pt x="80263" y="115062"/>
                </a:lnTo>
                <a:lnTo>
                  <a:pt x="40132" y="115062"/>
                </a:lnTo>
                <a:lnTo>
                  <a:pt x="40132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95702" y="4290821"/>
            <a:ext cx="2020570" cy="1841500"/>
          </a:xfrm>
          <a:custGeom>
            <a:avLst/>
            <a:gdLst/>
            <a:ahLst/>
            <a:cxnLst/>
            <a:rect l="l" t="t" r="r" b="b"/>
            <a:pathLst>
              <a:path w="2020570" h="1841500">
                <a:moveTo>
                  <a:pt x="1010158" y="0"/>
                </a:moveTo>
                <a:lnTo>
                  <a:pt x="959739" y="1126"/>
                </a:lnTo>
                <a:lnTo>
                  <a:pt x="909961" y="4470"/>
                </a:lnTo>
                <a:lnTo>
                  <a:pt x="860880" y="9980"/>
                </a:lnTo>
                <a:lnTo>
                  <a:pt x="812555" y="17602"/>
                </a:lnTo>
                <a:lnTo>
                  <a:pt x="765044" y="27283"/>
                </a:lnTo>
                <a:lnTo>
                  <a:pt x="718405" y="38972"/>
                </a:lnTo>
                <a:lnTo>
                  <a:pt x="672694" y="52615"/>
                </a:lnTo>
                <a:lnTo>
                  <a:pt x="627971" y="68159"/>
                </a:lnTo>
                <a:lnTo>
                  <a:pt x="584293" y="85552"/>
                </a:lnTo>
                <a:lnTo>
                  <a:pt x="541718" y="104741"/>
                </a:lnTo>
                <a:lnTo>
                  <a:pt x="500304" y="125673"/>
                </a:lnTo>
                <a:lnTo>
                  <a:pt x="460109" y="148296"/>
                </a:lnTo>
                <a:lnTo>
                  <a:pt x="421190" y="172556"/>
                </a:lnTo>
                <a:lnTo>
                  <a:pt x="383605" y="198402"/>
                </a:lnTo>
                <a:lnTo>
                  <a:pt x="347413" y="225780"/>
                </a:lnTo>
                <a:lnTo>
                  <a:pt x="312671" y="254637"/>
                </a:lnTo>
                <a:lnTo>
                  <a:pt x="279437" y="284922"/>
                </a:lnTo>
                <a:lnTo>
                  <a:pt x="247769" y="316580"/>
                </a:lnTo>
                <a:lnTo>
                  <a:pt x="217724" y="349560"/>
                </a:lnTo>
                <a:lnTo>
                  <a:pt x="189361" y="383809"/>
                </a:lnTo>
                <a:lnTo>
                  <a:pt x="162738" y="419274"/>
                </a:lnTo>
                <a:lnTo>
                  <a:pt x="137912" y="455901"/>
                </a:lnTo>
                <a:lnTo>
                  <a:pt x="114941" y="493639"/>
                </a:lnTo>
                <a:lnTo>
                  <a:pt x="93884" y="532435"/>
                </a:lnTo>
                <a:lnTo>
                  <a:pt x="74797" y="572236"/>
                </a:lnTo>
                <a:lnTo>
                  <a:pt x="57739" y="612990"/>
                </a:lnTo>
                <a:lnTo>
                  <a:pt x="42767" y="654642"/>
                </a:lnTo>
                <a:lnTo>
                  <a:pt x="29940" y="697142"/>
                </a:lnTo>
                <a:lnTo>
                  <a:pt x="19316" y="740435"/>
                </a:lnTo>
                <a:lnTo>
                  <a:pt x="10952" y="784470"/>
                </a:lnTo>
                <a:lnTo>
                  <a:pt x="4906" y="829194"/>
                </a:lnTo>
                <a:lnTo>
                  <a:pt x="1236" y="874553"/>
                </a:lnTo>
                <a:lnTo>
                  <a:pt x="0" y="920495"/>
                </a:lnTo>
                <a:lnTo>
                  <a:pt x="1236" y="966438"/>
                </a:lnTo>
                <a:lnTo>
                  <a:pt x="4906" y="1011797"/>
                </a:lnTo>
                <a:lnTo>
                  <a:pt x="10952" y="1056521"/>
                </a:lnTo>
                <a:lnTo>
                  <a:pt x="19316" y="1100555"/>
                </a:lnTo>
                <a:lnTo>
                  <a:pt x="29940" y="1143848"/>
                </a:lnTo>
                <a:lnTo>
                  <a:pt x="42767" y="1186348"/>
                </a:lnTo>
                <a:lnTo>
                  <a:pt x="57739" y="1228000"/>
                </a:lnTo>
                <a:lnTo>
                  <a:pt x="74797" y="1268753"/>
                </a:lnTo>
                <a:lnTo>
                  <a:pt x="93884" y="1308553"/>
                </a:lnTo>
                <a:lnTo>
                  <a:pt x="114941" y="1347349"/>
                </a:lnTo>
                <a:lnTo>
                  <a:pt x="137912" y="1385086"/>
                </a:lnTo>
                <a:lnTo>
                  <a:pt x="162738" y="1421714"/>
                </a:lnTo>
                <a:lnTo>
                  <a:pt x="189361" y="1457178"/>
                </a:lnTo>
                <a:lnTo>
                  <a:pt x="217724" y="1491426"/>
                </a:lnTo>
                <a:lnTo>
                  <a:pt x="247769" y="1524405"/>
                </a:lnTo>
                <a:lnTo>
                  <a:pt x="279437" y="1556063"/>
                </a:lnTo>
                <a:lnTo>
                  <a:pt x="312671" y="1586347"/>
                </a:lnTo>
                <a:lnTo>
                  <a:pt x="347413" y="1615204"/>
                </a:lnTo>
                <a:lnTo>
                  <a:pt x="383605" y="1642581"/>
                </a:lnTo>
                <a:lnTo>
                  <a:pt x="421190" y="1668426"/>
                </a:lnTo>
                <a:lnTo>
                  <a:pt x="460109" y="1692686"/>
                </a:lnTo>
                <a:lnTo>
                  <a:pt x="500304" y="1715309"/>
                </a:lnTo>
                <a:lnTo>
                  <a:pt x="541718" y="1736240"/>
                </a:lnTo>
                <a:lnTo>
                  <a:pt x="584293" y="1755429"/>
                </a:lnTo>
                <a:lnTo>
                  <a:pt x="627971" y="1772821"/>
                </a:lnTo>
                <a:lnTo>
                  <a:pt x="672694" y="1788365"/>
                </a:lnTo>
                <a:lnTo>
                  <a:pt x="718405" y="1802007"/>
                </a:lnTo>
                <a:lnTo>
                  <a:pt x="765044" y="1813696"/>
                </a:lnTo>
                <a:lnTo>
                  <a:pt x="812555" y="1823377"/>
                </a:lnTo>
                <a:lnTo>
                  <a:pt x="860880" y="1830999"/>
                </a:lnTo>
                <a:lnTo>
                  <a:pt x="909961" y="1836508"/>
                </a:lnTo>
                <a:lnTo>
                  <a:pt x="959739" y="1839852"/>
                </a:lnTo>
                <a:lnTo>
                  <a:pt x="1010158" y="1840979"/>
                </a:lnTo>
                <a:lnTo>
                  <a:pt x="1060565" y="1839852"/>
                </a:lnTo>
                <a:lnTo>
                  <a:pt x="1110333" y="1836508"/>
                </a:lnTo>
                <a:lnTo>
                  <a:pt x="1159403" y="1830999"/>
                </a:lnTo>
                <a:lnTo>
                  <a:pt x="1207719" y="1823377"/>
                </a:lnTo>
                <a:lnTo>
                  <a:pt x="1255221" y="1813696"/>
                </a:lnTo>
                <a:lnTo>
                  <a:pt x="1301853" y="1802007"/>
                </a:lnTo>
                <a:lnTo>
                  <a:pt x="1347556" y="1788365"/>
                </a:lnTo>
                <a:lnTo>
                  <a:pt x="1392272" y="1772821"/>
                </a:lnTo>
                <a:lnTo>
                  <a:pt x="1435943" y="1755429"/>
                </a:lnTo>
                <a:lnTo>
                  <a:pt x="1478513" y="1736240"/>
                </a:lnTo>
                <a:lnTo>
                  <a:pt x="1519921" y="1715309"/>
                </a:lnTo>
                <a:lnTo>
                  <a:pt x="1560112" y="1692686"/>
                </a:lnTo>
                <a:lnTo>
                  <a:pt x="1599026" y="1668426"/>
                </a:lnTo>
                <a:lnTo>
                  <a:pt x="1636607" y="1642581"/>
                </a:lnTo>
                <a:lnTo>
                  <a:pt x="1672796" y="1615204"/>
                </a:lnTo>
                <a:lnTo>
                  <a:pt x="1707534" y="1586347"/>
                </a:lnTo>
                <a:lnTo>
                  <a:pt x="1740766" y="1556063"/>
                </a:lnTo>
                <a:lnTo>
                  <a:pt x="1772431" y="1524405"/>
                </a:lnTo>
                <a:lnTo>
                  <a:pt x="1802473" y="1491426"/>
                </a:lnTo>
                <a:lnTo>
                  <a:pt x="1830834" y="1457178"/>
                </a:lnTo>
                <a:lnTo>
                  <a:pt x="1857456" y="1421714"/>
                </a:lnTo>
                <a:lnTo>
                  <a:pt x="1882281" y="1385086"/>
                </a:lnTo>
                <a:lnTo>
                  <a:pt x="1905250" y="1347349"/>
                </a:lnTo>
                <a:lnTo>
                  <a:pt x="1926307" y="1308553"/>
                </a:lnTo>
                <a:lnTo>
                  <a:pt x="1945393" y="1268753"/>
                </a:lnTo>
                <a:lnTo>
                  <a:pt x="1962451" y="1228000"/>
                </a:lnTo>
                <a:lnTo>
                  <a:pt x="1977421" y="1186348"/>
                </a:lnTo>
                <a:lnTo>
                  <a:pt x="1990248" y="1143848"/>
                </a:lnTo>
                <a:lnTo>
                  <a:pt x="2000872" y="1100555"/>
                </a:lnTo>
                <a:lnTo>
                  <a:pt x="2009236" y="1056521"/>
                </a:lnTo>
                <a:lnTo>
                  <a:pt x="2015282" y="1011797"/>
                </a:lnTo>
                <a:lnTo>
                  <a:pt x="2018952" y="966438"/>
                </a:lnTo>
                <a:lnTo>
                  <a:pt x="2020189" y="920495"/>
                </a:lnTo>
                <a:lnTo>
                  <a:pt x="2018952" y="874553"/>
                </a:lnTo>
                <a:lnTo>
                  <a:pt x="2015282" y="829194"/>
                </a:lnTo>
                <a:lnTo>
                  <a:pt x="2009236" y="784470"/>
                </a:lnTo>
                <a:lnTo>
                  <a:pt x="2000872" y="740435"/>
                </a:lnTo>
                <a:lnTo>
                  <a:pt x="1990248" y="697142"/>
                </a:lnTo>
                <a:lnTo>
                  <a:pt x="1977421" y="654642"/>
                </a:lnTo>
                <a:lnTo>
                  <a:pt x="1962451" y="612990"/>
                </a:lnTo>
                <a:lnTo>
                  <a:pt x="1945393" y="572236"/>
                </a:lnTo>
                <a:lnTo>
                  <a:pt x="1926307" y="532435"/>
                </a:lnTo>
                <a:lnTo>
                  <a:pt x="1905250" y="493639"/>
                </a:lnTo>
                <a:lnTo>
                  <a:pt x="1882281" y="455901"/>
                </a:lnTo>
                <a:lnTo>
                  <a:pt x="1857456" y="419274"/>
                </a:lnTo>
                <a:lnTo>
                  <a:pt x="1830834" y="383809"/>
                </a:lnTo>
                <a:lnTo>
                  <a:pt x="1802473" y="349560"/>
                </a:lnTo>
                <a:lnTo>
                  <a:pt x="1772431" y="316580"/>
                </a:lnTo>
                <a:lnTo>
                  <a:pt x="1740766" y="284922"/>
                </a:lnTo>
                <a:lnTo>
                  <a:pt x="1707534" y="254637"/>
                </a:lnTo>
                <a:lnTo>
                  <a:pt x="1672796" y="225780"/>
                </a:lnTo>
                <a:lnTo>
                  <a:pt x="1636607" y="198402"/>
                </a:lnTo>
                <a:lnTo>
                  <a:pt x="1599026" y="172556"/>
                </a:lnTo>
                <a:lnTo>
                  <a:pt x="1560112" y="148296"/>
                </a:lnTo>
                <a:lnTo>
                  <a:pt x="1519921" y="125673"/>
                </a:lnTo>
                <a:lnTo>
                  <a:pt x="1478513" y="104741"/>
                </a:lnTo>
                <a:lnTo>
                  <a:pt x="1435943" y="85552"/>
                </a:lnTo>
                <a:lnTo>
                  <a:pt x="1392272" y="68159"/>
                </a:lnTo>
                <a:lnTo>
                  <a:pt x="1347556" y="52615"/>
                </a:lnTo>
                <a:lnTo>
                  <a:pt x="1301853" y="38972"/>
                </a:lnTo>
                <a:lnTo>
                  <a:pt x="1255221" y="27283"/>
                </a:lnTo>
                <a:lnTo>
                  <a:pt x="1207719" y="17602"/>
                </a:lnTo>
                <a:lnTo>
                  <a:pt x="1159403" y="9980"/>
                </a:lnTo>
                <a:lnTo>
                  <a:pt x="1110333" y="4470"/>
                </a:lnTo>
                <a:lnTo>
                  <a:pt x="1060565" y="1126"/>
                </a:lnTo>
                <a:lnTo>
                  <a:pt x="101015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506472" y="4659248"/>
            <a:ext cx="1400810" cy="105346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indent="1270" algn="ctr">
              <a:lnSpc>
                <a:spcPct val="91500"/>
              </a:lnSpc>
              <a:spcBef>
                <a:spcPts val="280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Acquisto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o 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vendita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di</a:t>
            </a:r>
            <a:r>
              <a:rPr sz="1800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beni  a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prezzi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fuori 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mercato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547620" y="3838575"/>
            <a:ext cx="548640" cy="398780"/>
          </a:xfrm>
          <a:custGeom>
            <a:avLst/>
            <a:gdLst/>
            <a:ahLst/>
            <a:cxnLst/>
            <a:rect l="l" t="t" r="r" b="b"/>
            <a:pathLst>
              <a:path w="548639" h="398779">
                <a:moveTo>
                  <a:pt x="472308" y="225425"/>
                </a:moveTo>
                <a:lnTo>
                  <a:pt x="109600" y="225425"/>
                </a:lnTo>
                <a:lnTo>
                  <a:pt x="164973" y="398272"/>
                </a:lnTo>
                <a:lnTo>
                  <a:pt x="493903" y="292988"/>
                </a:lnTo>
                <a:lnTo>
                  <a:pt x="472308" y="225425"/>
                </a:lnTo>
                <a:close/>
              </a:path>
              <a:path w="548639" h="398779">
                <a:moveTo>
                  <a:pt x="218821" y="0"/>
                </a:moveTo>
                <a:lnTo>
                  <a:pt x="0" y="260604"/>
                </a:lnTo>
                <a:lnTo>
                  <a:pt x="109600" y="225425"/>
                </a:lnTo>
                <a:lnTo>
                  <a:pt x="472308" y="225425"/>
                </a:lnTo>
                <a:lnTo>
                  <a:pt x="438657" y="120142"/>
                </a:lnTo>
                <a:lnTo>
                  <a:pt x="548259" y="85089"/>
                </a:lnTo>
                <a:lnTo>
                  <a:pt x="218821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59636" y="1676145"/>
            <a:ext cx="2282190" cy="2038985"/>
          </a:xfrm>
          <a:custGeom>
            <a:avLst/>
            <a:gdLst/>
            <a:ahLst/>
            <a:cxnLst/>
            <a:rect l="l" t="t" r="r" b="b"/>
            <a:pathLst>
              <a:path w="2282190" h="2038985">
                <a:moveTo>
                  <a:pt x="1140917" y="0"/>
                </a:moveTo>
                <a:lnTo>
                  <a:pt x="1090101" y="993"/>
                </a:lnTo>
                <a:lnTo>
                  <a:pt x="1039853" y="3945"/>
                </a:lnTo>
                <a:lnTo>
                  <a:pt x="990221" y="8815"/>
                </a:lnTo>
                <a:lnTo>
                  <a:pt x="941251" y="15561"/>
                </a:lnTo>
                <a:lnTo>
                  <a:pt x="892988" y="24141"/>
                </a:lnTo>
                <a:lnTo>
                  <a:pt x="845479" y="34515"/>
                </a:lnTo>
                <a:lnTo>
                  <a:pt x="798772" y="46641"/>
                </a:lnTo>
                <a:lnTo>
                  <a:pt x="752911" y="60476"/>
                </a:lnTo>
                <a:lnTo>
                  <a:pt x="707944" y="75981"/>
                </a:lnTo>
                <a:lnTo>
                  <a:pt x="663917" y="93112"/>
                </a:lnTo>
                <a:lnTo>
                  <a:pt x="620876" y="111830"/>
                </a:lnTo>
                <a:lnTo>
                  <a:pt x="578868" y="132092"/>
                </a:lnTo>
                <a:lnTo>
                  <a:pt x="537939" y="153857"/>
                </a:lnTo>
                <a:lnTo>
                  <a:pt x="498135" y="177083"/>
                </a:lnTo>
                <a:lnTo>
                  <a:pt x="459503" y="201730"/>
                </a:lnTo>
                <a:lnTo>
                  <a:pt x="422090" y="227755"/>
                </a:lnTo>
                <a:lnTo>
                  <a:pt x="385941" y="255117"/>
                </a:lnTo>
                <a:lnTo>
                  <a:pt x="351103" y="283775"/>
                </a:lnTo>
                <a:lnTo>
                  <a:pt x="317623" y="313687"/>
                </a:lnTo>
                <a:lnTo>
                  <a:pt x="285547" y="344811"/>
                </a:lnTo>
                <a:lnTo>
                  <a:pt x="254920" y="377107"/>
                </a:lnTo>
                <a:lnTo>
                  <a:pt x="225791" y="410533"/>
                </a:lnTo>
                <a:lnTo>
                  <a:pt x="198205" y="445047"/>
                </a:lnTo>
                <a:lnTo>
                  <a:pt x="172208" y="480608"/>
                </a:lnTo>
                <a:lnTo>
                  <a:pt x="147847" y="517174"/>
                </a:lnTo>
                <a:lnTo>
                  <a:pt x="125168" y="554704"/>
                </a:lnTo>
                <a:lnTo>
                  <a:pt x="104218" y="593157"/>
                </a:lnTo>
                <a:lnTo>
                  <a:pt x="85043" y="632491"/>
                </a:lnTo>
                <a:lnTo>
                  <a:pt x="67689" y="672665"/>
                </a:lnTo>
                <a:lnTo>
                  <a:pt x="52203" y="713636"/>
                </a:lnTo>
                <a:lnTo>
                  <a:pt x="38632" y="755364"/>
                </a:lnTo>
                <a:lnTo>
                  <a:pt x="27021" y="797808"/>
                </a:lnTo>
                <a:lnTo>
                  <a:pt x="17417" y="840925"/>
                </a:lnTo>
                <a:lnTo>
                  <a:pt x="9866" y="884674"/>
                </a:lnTo>
                <a:lnTo>
                  <a:pt x="4416" y="929014"/>
                </a:lnTo>
                <a:lnTo>
                  <a:pt x="1111" y="973904"/>
                </a:lnTo>
                <a:lnTo>
                  <a:pt x="0" y="1019301"/>
                </a:lnTo>
                <a:lnTo>
                  <a:pt x="1111" y="1064709"/>
                </a:lnTo>
                <a:lnTo>
                  <a:pt x="4416" y="1109608"/>
                </a:lnTo>
                <a:lnTo>
                  <a:pt x="9866" y="1153957"/>
                </a:lnTo>
                <a:lnTo>
                  <a:pt x="17417" y="1197715"/>
                </a:lnTo>
                <a:lnTo>
                  <a:pt x="27021" y="1240840"/>
                </a:lnTo>
                <a:lnTo>
                  <a:pt x="38632" y="1283291"/>
                </a:lnTo>
                <a:lnTo>
                  <a:pt x="52203" y="1325026"/>
                </a:lnTo>
                <a:lnTo>
                  <a:pt x="67689" y="1366004"/>
                </a:lnTo>
                <a:lnTo>
                  <a:pt x="85043" y="1406184"/>
                </a:lnTo>
                <a:lnTo>
                  <a:pt x="104218" y="1445523"/>
                </a:lnTo>
                <a:lnTo>
                  <a:pt x="125168" y="1483981"/>
                </a:lnTo>
                <a:lnTo>
                  <a:pt x="147847" y="1521517"/>
                </a:lnTo>
                <a:lnTo>
                  <a:pt x="172208" y="1558088"/>
                </a:lnTo>
                <a:lnTo>
                  <a:pt x="198205" y="1593653"/>
                </a:lnTo>
                <a:lnTo>
                  <a:pt x="225791" y="1628170"/>
                </a:lnTo>
                <a:lnTo>
                  <a:pt x="254920" y="1661600"/>
                </a:lnTo>
                <a:lnTo>
                  <a:pt x="285547" y="1693899"/>
                </a:lnTo>
                <a:lnTo>
                  <a:pt x="317623" y="1725026"/>
                </a:lnTo>
                <a:lnTo>
                  <a:pt x="351103" y="1754941"/>
                </a:lnTo>
                <a:lnTo>
                  <a:pt x="385941" y="1783601"/>
                </a:lnTo>
                <a:lnTo>
                  <a:pt x="422090" y="1810965"/>
                </a:lnTo>
                <a:lnTo>
                  <a:pt x="459503" y="1836992"/>
                </a:lnTo>
                <a:lnTo>
                  <a:pt x="498135" y="1861640"/>
                </a:lnTo>
                <a:lnTo>
                  <a:pt x="537939" y="1884867"/>
                </a:lnTo>
                <a:lnTo>
                  <a:pt x="578868" y="1906634"/>
                </a:lnTo>
                <a:lnTo>
                  <a:pt x="620876" y="1926897"/>
                </a:lnTo>
                <a:lnTo>
                  <a:pt x="663917" y="1945615"/>
                </a:lnTo>
                <a:lnTo>
                  <a:pt x="707944" y="1962747"/>
                </a:lnTo>
                <a:lnTo>
                  <a:pt x="752911" y="1978252"/>
                </a:lnTo>
                <a:lnTo>
                  <a:pt x="798772" y="1992089"/>
                </a:lnTo>
                <a:lnTo>
                  <a:pt x="845479" y="2004214"/>
                </a:lnTo>
                <a:lnTo>
                  <a:pt x="892988" y="2014588"/>
                </a:lnTo>
                <a:lnTo>
                  <a:pt x="941251" y="2023169"/>
                </a:lnTo>
                <a:lnTo>
                  <a:pt x="990221" y="2029915"/>
                </a:lnTo>
                <a:lnTo>
                  <a:pt x="1039853" y="2034785"/>
                </a:lnTo>
                <a:lnTo>
                  <a:pt x="1090101" y="2037737"/>
                </a:lnTo>
                <a:lnTo>
                  <a:pt x="1140917" y="2038730"/>
                </a:lnTo>
                <a:lnTo>
                  <a:pt x="1191743" y="2037737"/>
                </a:lnTo>
                <a:lnTo>
                  <a:pt x="1241999" y="2034785"/>
                </a:lnTo>
                <a:lnTo>
                  <a:pt x="1291639" y="2029915"/>
                </a:lnTo>
                <a:lnTo>
                  <a:pt x="1340617" y="2023169"/>
                </a:lnTo>
                <a:lnTo>
                  <a:pt x="1388887" y="2014588"/>
                </a:lnTo>
                <a:lnTo>
                  <a:pt x="1436401" y="2004214"/>
                </a:lnTo>
                <a:lnTo>
                  <a:pt x="1483114" y="1992089"/>
                </a:lnTo>
                <a:lnTo>
                  <a:pt x="1528979" y="1978252"/>
                </a:lnTo>
                <a:lnTo>
                  <a:pt x="1573950" y="1962747"/>
                </a:lnTo>
                <a:lnTo>
                  <a:pt x="1617981" y="1945615"/>
                </a:lnTo>
                <a:lnTo>
                  <a:pt x="1661024" y="1926897"/>
                </a:lnTo>
                <a:lnTo>
                  <a:pt x="1703035" y="1906634"/>
                </a:lnTo>
                <a:lnTo>
                  <a:pt x="1743966" y="1884867"/>
                </a:lnTo>
                <a:lnTo>
                  <a:pt x="1783770" y="1861640"/>
                </a:lnTo>
                <a:lnTo>
                  <a:pt x="1822403" y="1836992"/>
                </a:lnTo>
                <a:lnTo>
                  <a:pt x="1859817" y="1810965"/>
                </a:lnTo>
                <a:lnTo>
                  <a:pt x="1895966" y="1783601"/>
                </a:lnTo>
                <a:lnTo>
                  <a:pt x="1930803" y="1754941"/>
                </a:lnTo>
                <a:lnTo>
                  <a:pt x="1964283" y="1725026"/>
                </a:lnTo>
                <a:lnTo>
                  <a:pt x="1996359" y="1693899"/>
                </a:lnTo>
                <a:lnTo>
                  <a:pt x="2026984" y="1661600"/>
                </a:lnTo>
                <a:lnTo>
                  <a:pt x="2056112" y="1628170"/>
                </a:lnTo>
                <a:lnTo>
                  <a:pt x="2083697" y="1593653"/>
                </a:lnTo>
                <a:lnTo>
                  <a:pt x="2109693" y="1558088"/>
                </a:lnTo>
                <a:lnTo>
                  <a:pt x="2134052" y="1521517"/>
                </a:lnTo>
                <a:lnTo>
                  <a:pt x="2156729" y="1483981"/>
                </a:lnTo>
                <a:lnTo>
                  <a:pt x="2177678" y="1445523"/>
                </a:lnTo>
                <a:lnTo>
                  <a:pt x="2196851" y="1406184"/>
                </a:lnTo>
                <a:lnTo>
                  <a:pt x="2214203" y="1366004"/>
                </a:lnTo>
                <a:lnTo>
                  <a:pt x="2229687" y="1325026"/>
                </a:lnTo>
                <a:lnTo>
                  <a:pt x="2243257" y="1283291"/>
                </a:lnTo>
                <a:lnTo>
                  <a:pt x="2254867" y="1240840"/>
                </a:lnTo>
                <a:lnTo>
                  <a:pt x="2264470" y="1197715"/>
                </a:lnTo>
                <a:lnTo>
                  <a:pt x="2272019" y="1153957"/>
                </a:lnTo>
                <a:lnTo>
                  <a:pt x="2277469" y="1109608"/>
                </a:lnTo>
                <a:lnTo>
                  <a:pt x="2280773" y="1064709"/>
                </a:lnTo>
                <a:lnTo>
                  <a:pt x="2281885" y="1019301"/>
                </a:lnTo>
                <a:lnTo>
                  <a:pt x="2280773" y="973904"/>
                </a:lnTo>
                <a:lnTo>
                  <a:pt x="2277469" y="929014"/>
                </a:lnTo>
                <a:lnTo>
                  <a:pt x="2272019" y="884674"/>
                </a:lnTo>
                <a:lnTo>
                  <a:pt x="2264470" y="840925"/>
                </a:lnTo>
                <a:lnTo>
                  <a:pt x="2254867" y="797808"/>
                </a:lnTo>
                <a:lnTo>
                  <a:pt x="2243257" y="755364"/>
                </a:lnTo>
                <a:lnTo>
                  <a:pt x="2229687" y="713636"/>
                </a:lnTo>
                <a:lnTo>
                  <a:pt x="2214203" y="672665"/>
                </a:lnTo>
                <a:lnTo>
                  <a:pt x="2196851" y="632491"/>
                </a:lnTo>
                <a:lnTo>
                  <a:pt x="2177678" y="593157"/>
                </a:lnTo>
                <a:lnTo>
                  <a:pt x="2156729" y="554704"/>
                </a:lnTo>
                <a:lnTo>
                  <a:pt x="2134052" y="517174"/>
                </a:lnTo>
                <a:lnTo>
                  <a:pt x="2109693" y="480608"/>
                </a:lnTo>
                <a:lnTo>
                  <a:pt x="2083697" y="445047"/>
                </a:lnTo>
                <a:lnTo>
                  <a:pt x="2056112" y="410533"/>
                </a:lnTo>
                <a:lnTo>
                  <a:pt x="2026984" y="377107"/>
                </a:lnTo>
                <a:lnTo>
                  <a:pt x="1996359" y="344811"/>
                </a:lnTo>
                <a:lnTo>
                  <a:pt x="1964283" y="313687"/>
                </a:lnTo>
                <a:lnTo>
                  <a:pt x="1930803" y="283775"/>
                </a:lnTo>
                <a:lnTo>
                  <a:pt x="1895966" y="255117"/>
                </a:lnTo>
                <a:lnTo>
                  <a:pt x="1859817" y="227755"/>
                </a:lnTo>
                <a:lnTo>
                  <a:pt x="1822403" y="201730"/>
                </a:lnTo>
                <a:lnTo>
                  <a:pt x="1783770" y="177083"/>
                </a:lnTo>
                <a:lnTo>
                  <a:pt x="1743966" y="153857"/>
                </a:lnTo>
                <a:lnTo>
                  <a:pt x="1703035" y="132092"/>
                </a:lnTo>
                <a:lnTo>
                  <a:pt x="1661024" y="111830"/>
                </a:lnTo>
                <a:lnTo>
                  <a:pt x="1617981" y="93112"/>
                </a:lnTo>
                <a:lnTo>
                  <a:pt x="1573950" y="75981"/>
                </a:lnTo>
                <a:lnTo>
                  <a:pt x="1528979" y="60476"/>
                </a:lnTo>
                <a:lnTo>
                  <a:pt x="1483114" y="46641"/>
                </a:lnTo>
                <a:lnTo>
                  <a:pt x="1436401" y="34515"/>
                </a:lnTo>
                <a:lnTo>
                  <a:pt x="1388887" y="24141"/>
                </a:lnTo>
                <a:lnTo>
                  <a:pt x="1340617" y="15561"/>
                </a:lnTo>
                <a:lnTo>
                  <a:pt x="1291639" y="8815"/>
                </a:lnTo>
                <a:lnTo>
                  <a:pt x="1241999" y="3945"/>
                </a:lnTo>
                <a:lnTo>
                  <a:pt x="1191743" y="993"/>
                </a:lnTo>
                <a:lnTo>
                  <a:pt x="114091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259636" y="1676145"/>
            <a:ext cx="2282190" cy="2038985"/>
          </a:xfrm>
          <a:custGeom>
            <a:avLst/>
            <a:gdLst/>
            <a:ahLst/>
            <a:cxnLst/>
            <a:rect l="l" t="t" r="r" b="b"/>
            <a:pathLst>
              <a:path w="2282190" h="2038985">
                <a:moveTo>
                  <a:pt x="0" y="1019301"/>
                </a:moveTo>
                <a:lnTo>
                  <a:pt x="1111" y="973904"/>
                </a:lnTo>
                <a:lnTo>
                  <a:pt x="4416" y="929014"/>
                </a:lnTo>
                <a:lnTo>
                  <a:pt x="9866" y="884674"/>
                </a:lnTo>
                <a:lnTo>
                  <a:pt x="17417" y="840925"/>
                </a:lnTo>
                <a:lnTo>
                  <a:pt x="27021" y="797808"/>
                </a:lnTo>
                <a:lnTo>
                  <a:pt x="38632" y="755364"/>
                </a:lnTo>
                <a:lnTo>
                  <a:pt x="52203" y="713636"/>
                </a:lnTo>
                <a:lnTo>
                  <a:pt x="67689" y="672665"/>
                </a:lnTo>
                <a:lnTo>
                  <a:pt x="85043" y="632491"/>
                </a:lnTo>
                <a:lnTo>
                  <a:pt x="104218" y="593157"/>
                </a:lnTo>
                <a:lnTo>
                  <a:pt x="125168" y="554704"/>
                </a:lnTo>
                <a:lnTo>
                  <a:pt x="147847" y="517174"/>
                </a:lnTo>
                <a:lnTo>
                  <a:pt x="172208" y="480608"/>
                </a:lnTo>
                <a:lnTo>
                  <a:pt x="198205" y="445047"/>
                </a:lnTo>
                <a:lnTo>
                  <a:pt x="225791" y="410533"/>
                </a:lnTo>
                <a:lnTo>
                  <a:pt x="254920" y="377107"/>
                </a:lnTo>
                <a:lnTo>
                  <a:pt x="285547" y="344811"/>
                </a:lnTo>
                <a:lnTo>
                  <a:pt x="317623" y="313687"/>
                </a:lnTo>
                <a:lnTo>
                  <a:pt x="351103" y="283775"/>
                </a:lnTo>
                <a:lnTo>
                  <a:pt x="385941" y="255117"/>
                </a:lnTo>
                <a:lnTo>
                  <a:pt x="422090" y="227755"/>
                </a:lnTo>
                <a:lnTo>
                  <a:pt x="459503" y="201730"/>
                </a:lnTo>
                <a:lnTo>
                  <a:pt x="498135" y="177083"/>
                </a:lnTo>
                <a:lnTo>
                  <a:pt x="537939" y="153857"/>
                </a:lnTo>
                <a:lnTo>
                  <a:pt x="578868" y="132092"/>
                </a:lnTo>
                <a:lnTo>
                  <a:pt x="620876" y="111830"/>
                </a:lnTo>
                <a:lnTo>
                  <a:pt x="663917" y="93112"/>
                </a:lnTo>
                <a:lnTo>
                  <a:pt x="707944" y="75981"/>
                </a:lnTo>
                <a:lnTo>
                  <a:pt x="752911" y="60476"/>
                </a:lnTo>
                <a:lnTo>
                  <a:pt x="798772" y="46641"/>
                </a:lnTo>
                <a:lnTo>
                  <a:pt x="845479" y="34515"/>
                </a:lnTo>
                <a:lnTo>
                  <a:pt x="892988" y="24141"/>
                </a:lnTo>
                <a:lnTo>
                  <a:pt x="941251" y="15561"/>
                </a:lnTo>
                <a:lnTo>
                  <a:pt x="990221" y="8815"/>
                </a:lnTo>
                <a:lnTo>
                  <a:pt x="1039853" y="3945"/>
                </a:lnTo>
                <a:lnTo>
                  <a:pt x="1090101" y="993"/>
                </a:lnTo>
                <a:lnTo>
                  <a:pt x="1140917" y="0"/>
                </a:lnTo>
                <a:lnTo>
                  <a:pt x="1191743" y="993"/>
                </a:lnTo>
                <a:lnTo>
                  <a:pt x="1241999" y="3945"/>
                </a:lnTo>
                <a:lnTo>
                  <a:pt x="1291639" y="8815"/>
                </a:lnTo>
                <a:lnTo>
                  <a:pt x="1340617" y="15561"/>
                </a:lnTo>
                <a:lnTo>
                  <a:pt x="1388887" y="24141"/>
                </a:lnTo>
                <a:lnTo>
                  <a:pt x="1436401" y="34515"/>
                </a:lnTo>
                <a:lnTo>
                  <a:pt x="1483114" y="46641"/>
                </a:lnTo>
                <a:lnTo>
                  <a:pt x="1528979" y="60476"/>
                </a:lnTo>
                <a:lnTo>
                  <a:pt x="1573950" y="75981"/>
                </a:lnTo>
                <a:lnTo>
                  <a:pt x="1617981" y="93112"/>
                </a:lnTo>
                <a:lnTo>
                  <a:pt x="1661024" y="111830"/>
                </a:lnTo>
                <a:lnTo>
                  <a:pt x="1703035" y="132092"/>
                </a:lnTo>
                <a:lnTo>
                  <a:pt x="1743966" y="153857"/>
                </a:lnTo>
                <a:lnTo>
                  <a:pt x="1783770" y="177083"/>
                </a:lnTo>
                <a:lnTo>
                  <a:pt x="1822403" y="201730"/>
                </a:lnTo>
                <a:lnTo>
                  <a:pt x="1859817" y="227755"/>
                </a:lnTo>
                <a:lnTo>
                  <a:pt x="1895966" y="255117"/>
                </a:lnTo>
                <a:lnTo>
                  <a:pt x="1930803" y="283775"/>
                </a:lnTo>
                <a:lnTo>
                  <a:pt x="1964283" y="313687"/>
                </a:lnTo>
                <a:lnTo>
                  <a:pt x="1996359" y="344811"/>
                </a:lnTo>
                <a:lnTo>
                  <a:pt x="2026984" y="377107"/>
                </a:lnTo>
                <a:lnTo>
                  <a:pt x="2056112" y="410533"/>
                </a:lnTo>
                <a:lnTo>
                  <a:pt x="2083697" y="445047"/>
                </a:lnTo>
                <a:lnTo>
                  <a:pt x="2109693" y="480608"/>
                </a:lnTo>
                <a:lnTo>
                  <a:pt x="2134052" y="517174"/>
                </a:lnTo>
                <a:lnTo>
                  <a:pt x="2156729" y="554704"/>
                </a:lnTo>
                <a:lnTo>
                  <a:pt x="2177678" y="593157"/>
                </a:lnTo>
                <a:lnTo>
                  <a:pt x="2196851" y="632491"/>
                </a:lnTo>
                <a:lnTo>
                  <a:pt x="2214203" y="672665"/>
                </a:lnTo>
                <a:lnTo>
                  <a:pt x="2229687" y="713636"/>
                </a:lnTo>
                <a:lnTo>
                  <a:pt x="2243257" y="755364"/>
                </a:lnTo>
                <a:lnTo>
                  <a:pt x="2254867" y="797808"/>
                </a:lnTo>
                <a:lnTo>
                  <a:pt x="2264470" y="840925"/>
                </a:lnTo>
                <a:lnTo>
                  <a:pt x="2272019" y="884674"/>
                </a:lnTo>
                <a:lnTo>
                  <a:pt x="2277469" y="929014"/>
                </a:lnTo>
                <a:lnTo>
                  <a:pt x="2280773" y="973904"/>
                </a:lnTo>
                <a:lnTo>
                  <a:pt x="2281885" y="1019301"/>
                </a:lnTo>
                <a:lnTo>
                  <a:pt x="2280773" y="1064709"/>
                </a:lnTo>
                <a:lnTo>
                  <a:pt x="2277469" y="1109608"/>
                </a:lnTo>
                <a:lnTo>
                  <a:pt x="2272019" y="1153957"/>
                </a:lnTo>
                <a:lnTo>
                  <a:pt x="2264470" y="1197715"/>
                </a:lnTo>
                <a:lnTo>
                  <a:pt x="2254867" y="1240840"/>
                </a:lnTo>
                <a:lnTo>
                  <a:pt x="2243257" y="1283291"/>
                </a:lnTo>
                <a:lnTo>
                  <a:pt x="2229687" y="1325026"/>
                </a:lnTo>
                <a:lnTo>
                  <a:pt x="2214203" y="1366004"/>
                </a:lnTo>
                <a:lnTo>
                  <a:pt x="2196851" y="1406184"/>
                </a:lnTo>
                <a:lnTo>
                  <a:pt x="2177678" y="1445523"/>
                </a:lnTo>
                <a:lnTo>
                  <a:pt x="2156729" y="1483981"/>
                </a:lnTo>
                <a:lnTo>
                  <a:pt x="2134052" y="1521517"/>
                </a:lnTo>
                <a:lnTo>
                  <a:pt x="2109693" y="1558088"/>
                </a:lnTo>
                <a:lnTo>
                  <a:pt x="2083697" y="1593653"/>
                </a:lnTo>
                <a:lnTo>
                  <a:pt x="2056112" y="1628170"/>
                </a:lnTo>
                <a:lnTo>
                  <a:pt x="2026984" y="1661600"/>
                </a:lnTo>
                <a:lnTo>
                  <a:pt x="1996359" y="1693899"/>
                </a:lnTo>
                <a:lnTo>
                  <a:pt x="1964283" y="1725026"/>
                </a:lnTo>
                <a:lnTo>
                  <a:pt x="1930803" y="1754941"/>
                </a:lnTo>
                <a:lnTo>
                  <a:pt x="1895966" y="1783601"/>
                </a:lnTo>
                <a:lnTo>
                  <a:pt x="1859817" y="1810965"/>
                </a:lnTo>
                <a:lnTo>
                  <a:pt x="1822403" y="1836992"/>
                </a:lnTo>
                <a:lnTo>
                  <a:pt x="1783770" y="1861640"/>
                </a:lnTo>
                <a:lnTo>
                  <a:pt x="1743966" y="1884867"/>
                </a:lnTo>
                <a:lnTo>
                  <a:pt x="1703035" y="1906634"/>
                </a:lnTo>
                <a:lnTo>
                  <a:pt x="1661024" y="1926897"/>
                </a:lnTo>
                <a:lnTo>
                  <a:pt x="1617981" y="1945615"/>
                </a:lnTo>
                <a:lnTo>
                  <a:pt x="1573950" y="1962747"/>
                </a:lnTo>
                <a:lnTo>
                  <a:pt x="1528979" y="1978252"/>
                </a:lnTo>
                <a:lnTo>
                  <a:pt x="1483114" y="1992089"/>
                </a:lnTo>
                <a:lnTo>
                  <a:pt x="1436401" y="2004214"/>
                </a:lnTo>
                <a:lnTo>
                  <a:pt x="1388887" y="2014588"/>
                </a:lnTo>
                <a:lnTo>
                  <a:pt x="1340617" y="2023169"/>
                </a:lnTo>
                <a:lnTo>
                  <a:pt x="1291639" y="2029915"/>
                </a:lnTo>
                <a:lnTo>
                  <a:pt x="1241999" y="2034785"/>
                </a:lnTo>
                <a:lnTo>
                  <a:pt x="1191743" y="2037737"/>
                </a:lnTo>
                <a:lnTo>
                  <a:pt x="1140917" y="2038730"/>
                </a:lnTo>
                <a:lnTo>
                  <a:pt x="1090101" y="2037737"/>
                </a:lnTo>
                <a:lnTo>
                  <a:pt x="1039853" y="2034785"/>
                </a:lnTo>
                <a:lnTo>
                  <a:pt x="990221" y="2029915"/>
                </a:lnTo>
                <a:lnTo>
                  <a:pt x="941251" y="2023169"/>
                </a:lnTo>
                <a:lnTo>
                  <a:pt x="892988" y="2014588"/>
                </a:lnTo>
                <a:lnTo>
                  <a:pt x="845479" y="2004214"/>
                </a:lnTo>
                <a:lnTo>
                  <a:pt x="798772" y="1992089"/>
                </a:lnTo>
                <a:lnTo>
                  <a:pt x="752911" y="1978252"/>
                </a:lnTo>
                <a:lnTo>
                  <a:pt x="707944" y="1962747"/>
                </a:lnTo>
                <a:lnTo>
                  <a:pt x="663917" y="1945615"/>
                </a:lnTo>
                <a:lnTo>
                  <a:pt x="620876" y="1926897"/>
                </a:lnTo>
                <a:lnTo>
                  <a:pt x="578868" y="1906634"/>
                </a:lnTo>
                <a:lnTo>
                  <a:pt x="537939" y="1884867"/>
                </a:lnTo>
                <a:lnTo>
                  <a:pt x="498135" y="1861640"/>
                </a:lnTo>
                <a:lnTo>
                  <a:pt x="459503" y="1836992"/>
                </a:lnTo>
                <a:lnTo>
                  <a:pt x="422090" y="1810965"/>
                </a:lnTo>
                <a:lnTo>
                  <a:pt x="385941" y="1783601"/>
                </a:lnTo>
                <a:lnTo>
                  <a:pt x="351103" y="1754941"/>
                </a:lnTo>
                <a:lnTo>
                  <a:pt x="317623" y="1725026"/>
                </a:lnTo>
                <a:lnTo>
                  <a:pt x="285547" y="1693899"/>
                </a:lnTo>
                <a:lnTo>
                  <a:pt x="254920" y="1661600"/>
                </a:lnTo>
                <a:lnTo>
                  <a:pt x="225791" y="1628170"/>
                </a:lnTo>
                <a:lnTo>
                  <a:pt x="198205" y="1593653"/>
                </a:lnTo>
                <a:lnTo>
                  <a:pt x="172208" y="1558088"/>
                </a:lnTo>
                <a:lnTo>
                  <a:pt x="147847" y="1521517"/>
                </a:lnTo>
                <a:lnTo>
                  <a:pt x="125168" y="1483981"/>
                </a:lnTo>
                <a:lnTo>
                  <a:pt x="104218" y="1445523"/>
                </a:lnTo>
                <a:lnTo>
                  <a:pt x="85043" y="1406184"/>
                </a:lnTo>
                <a:lnTo>
                  <a:pt x="67689" y="1366004"/>
                </a:lnTo>
                <a:lnTo>
                  <a:pt x="52203" y="1325026"/>
                </a:lnTo>
                <a:lnTo>
                  <a:pt x="38632" y="1283291"/>
                </a:lnTo>
                <a:lnTo>
                  <a:pt x="27021" y="1240840"/>
                </a:lnTo>
                <a:lnTo>
                  <a:pt x="17417" y="1197715"/>
                </a:lnTo>
                <a:lnTo>
                  <a:pt x="9866" y="1153957"/>
                </a:lnTo>
                <a:lnTo>
                  <a:pt x="4416" y="1109608"/>
                </a:lnTo>
                <a:lnTo>
                  <a:pt x="1111" y="1064709"/>
                </a:lnTo>
                <a:lnTo>
                  <a:pt x="0" y="1019301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628648" y="2017267"/>
            <a:ext cx="1543050" cy="130429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algn="ctr">
              <a:lnSpc>
                <a:spcPct val="91600"/>
              </a:lnSpc>
              <a:spcBef>
                <a:spcPts val="28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Operazioni</a:t>
            </a: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volte 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modificare  volutamente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alcune </a:t>
            </a: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poste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di  bilancio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262376" y="1758695"/>
            <a:ext cx="325120" cy="475615"/>
          </a:xfrm>
          <a:custGeom>
            <a:avLst/>
            <a:gdLst/>
            <a:ahLst/>
            <a:cxnLst/>
            <a:rect l="l" t="t" r="r" b="b"/>
            <a:pathLst>
              <a:path w="325120" h="475614">
                <a:moveTo>
                  <a:pt x="291532" y="380364"/>
                </a:moveTo>
                <a:lnTo>
                  <a:pt x="259714" y="380364"/>
                </a:lnTo>
                <a:lnTo>
                  <a:pt x="324612" y="475361"/>
                </a:lnTo>
                <a:lnTo>
                  <a:pt x="291532" y="380364"/>
                </a:lnTo>
                <a:close/>
              </a:path>
              <a:path w="325120" h="475614">
                <a:moveTo>
                  <a:pt x="0" y="0"/>
                </a:moveTo>
                <a:lnTo>
                  <a:pt x="64897" y="94995"/>
                </a:lnTo>
                <a:lnTo>
                  <a:pt x="635" y="138937"/>
                </a:lnTo>
                <a:lnTo>
                  <a:pt x="195452" y="424179"/>
                </a:lnTo>
                <a:lnTo>
                  <a:pt x="259714" y="380364"/>
                </a:lnTo>
                <a:lnTo>
                  <a:pt x="291532" y="380364"/>
                </a:lnTo>
                <a:lnTo>
                  <a:pt x="226568" y="193801"/>
                </a:lnTo>
                <a:lnTo>
                  <a:pt x="0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23532" y="580910"/>
            <a:ext cx="1944370" cy="1152525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271145">
              <a:lnSpc>
                <a:spcPct val="100000"/>
              </a:lnSpc>
              <a:spcBef>
                <a:spcPts val="127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Profili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oggettivi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59353" y="243204"/>
            <a:ext cx="2411095" cy="2411095"/>
          </a:xfrm>
          <a:custGeom>
            <a:avLst/>
            <a:gdLst/>
            <a:ahLst/>
            <a:cxnLst/>
            <a:rect l="l" t="t" r="r" b="b"/>
            <a:pathLst>
              <a:path w="2411095" h="2411095">
                <a:moveTo>
                  <a:pt x="1205484" y="0"/>
                </a:moveTo>
                <a:lnTo>
                  <a:pt x="1156993" y="957"/>
                </a:lnTo>
                <a:lnTo>
                  <a:pt x="1108990" y="3805"/>
                </a:lnTo>
                <a:lnTo>
                  <a:pt x="1061508" y="8507"/>
                </a:lnTo>
                <a:lnTo>
                  <a:pt x="1014586" y="15028"/>
                </a:lnTo>
                <a:lnTo>
                  <a:pt x="968258" y="23331"/>
                </a:lnTo>
                <a:lnTo>
                  <a:pt x="922560" y="33380"/>
                </a:lnTo>
                <a:lnTo>
                  <a:pt x="877529" y="45140"/>
                </a:lnTo>
                <a:lnTo>
                  <a:pt x="833201" y="58575"/>
                </a:lnTo>
                <a:lnTo>
                  <a:pt x="789611" y="73648"/>
                </a:lnTo>
                <a:lnTo>
                  <a:pt x="746795" y="90323"/>
                </a:lnTo>
                <a:lnTo>
                  <a:pt x="704790" y="108564"/>
                </a:lnTo>
                <a:lnTo>
                  <a:pt x="663631" y="128336"/>
                </a:lnTo>
                <a:lnTo>
                  <a:pt x="623355" y="149602"/>
                </a:lnTo>
                <a:lnTo>
                  <a:pt x="583997" y="172326"/>
                </a:lnTo>
                <a:lnTo>
                  <a:pt x="545594" y="196473"/>
                </a:lnTo>
                <a:lnTo>
                  <a:pt x="508181" y="222005"/>
                </a:lnTo>
                <a:lnTo>
                  <a:pt x="471794" y="248888"/>
                </a:lnTo>
                <a:lnTo>
                  <a:pt x="436470" y="277085"/>
                </a:lnTo>
                <a:lnTo>
                  <a:pt x="402244" y="306561"/>
                </a:lnTo>
                <a:lnTo>
                  <a:pt x="369153" y="337278"/>
                </a:lnTo>
                <a:lnTo>
                  <a:pt x="337232" y="369202"/>
                </a:lnTo>
                <a:lnTo>
                  <a:pt x="306517" y="402295"/>
                </a:lnTo>
                <a:lnTo>
                  <a:pt x="277044" y="436523"/>
                </a:lnTo>
                <a:lnTo>
                  <a:pt x="248850" y="471849"/>
                </a:lnTo>
                <a:lnTo>
                  <a:pt x="221970" y="508236"/>
                </a:lnTo>
                <a:lnTo>
                  <a:pt x="196440" y="545650"/>
                </a:lnTo>
                <a:lnTo>
                  <a:pt x="172297" y="584054"/>
                </a:lnTo>
                <a:lnTo>
                  <a:pt x="149576" y="623412"/>
                </a:lnTo>
                <a:lnTo>
                  <a:pt x="128313" y="663687"/>
                </a:lnTo>
                <a:lnTo>
                  <a:pt x="108544" y="704845"/>
                </a:lnTo>
                <a:lnTo>
                  <a:pt x="90305" y="746848"/>
                </a:lnTo>
                <a:lnTo>
                  <a:pt x="73633" y="789662"/>
                </a:lnTo>
                <a:lnTo>
                  <a:pt x="58563" y="833249"/>
                </a:lnTo>
                <a:lnTo>
                  <a:pt x="45131" y="877574"/>
                </a:lnTo>
                <a:lnTo>
                  <a:pt x="33373" y="922601"/>
                </a:lnTo>
                <a:lnTo>
                  <a:pt x="23326" y="968294"/>
                </a:lnTo>
                <a:lnTo>
                  <a:pt x="15024" y="1014616"/>
                </a:lnTo>
                <a:lnTo>
                  <a:pt x="8505" y="1061532"/>
                </a:lnTo>
                <a:lnTo>
                  <a:pt x="3804" y="1109006"/>
                </a:lnTo>
                <a:lnTo>
                  <a:pt x="957" y="1157002"/>
                </a:lnTo>
                <a:lnTo>
                  <a:pt x="0" y="1205484"/>
                </a:lnTo>
                <a:lnTo>
                  <a:pt x="957" y="1253974"/>
                </a:lnTo>
                <a:lnTo>
                  <a:pt x="3804" y="1301977"/>
                </a:lnTo>
                <a:lnTo>
                  <a:pt x="8505" y="1349459"/>
                </a:lnTo>
                <a:lnTo>
                  <a:pt x="15024" y="1396381"/>
                </a:lnTo>
                <a:lnTo>
                  <a:pt x="23326" y="1442709"/>
                </a:lnTo>
                <a:lnTo>
                  <a:pt x="33373" y="1488407"/>
                </a:lnTo>
                <a:lnTo>
                  <a:pt x="45131" y="1533438"/>
                </a:lnTo>
                <a:lnTo>
                  <a:pt x="58563" y="1577766"/>
                </a:lnTo>
                <a:lnTo>
                  <a:pt x="73633" y="1621356"/>
                </a:lnTo>
                <a:lnTo>
                  <a:pt x="90305" y="1664172"/>
                </a:lnTo>
                <a:lnTo>
                  <a:pt x="108544" y="1706177"/>
                </a:lnTo>
                <a:lnTo>
                  <a:pt x="128313" y="1747336"/>
                </a:lnTo>
                <a:lnTo>
                  <a:pt x="149576" y="1787612"/>
                </a:lnTo>
                <a:lnTo>
                  <a:pt x="172297" y="1826970"/>
                </a:lnTo>
                <a:lnTo>
                  <a:pt x="196440" y="1865373"/>
                </a:lnTo>
                <a:lnTo>
                  <a:pt x="221970" y="1902786"/>
                </a:lnTo>
                <a:lnTo>
                  <a:pt x="248850" y="1939173"/>
                </a:lnTo>
                <a:lnTo>
                  <a:pt x="277044" y="1974497"/>
                </a:lnTo>
                <a:lnTo>
                  <a:pt x="306517" y="2008723"/>
                </a:lnTo>
                <a:lnTo>
                  <a:pt x="337232" y="2041814"/>
                </a:lnTo>
                <a:lnTo>
                  <a:pt x="369153" y="2073735"/>
                </a:lnTo>
                <a:lnTo>
                  <a:pt x="402244" y="2104450"/>
                </a:lnTo>
                <a:lnTo>
                  <a:pt x="436470" y="2133923"/>
                </a:lnTo>
                <a:lnTo>
                  <a:pt x="471794" y="2162117"/>
                </a:lnTo>
                <a:lnTo>
                  <a:pt x="508181" y="2188997"/>
                </a:lnTo>
                <a:lnTo>
                  <a:pt x="545594" y="2214527"/>
                </a:lnTo>
                <a:lnTo>
                  <a:pt x="583997" y="2238670"/>
                </a:lnTo>
                <a:lnTo>
                  <a:pt x="623355" y="2261391"/>
                </a:lnTo>
                <a:lnTo>
                  <a:pt x="663631" y="2282654"/>
                </a:lnTo>
                <a:lnTo>
                  <a:pt x="704790" y="2302423"/>
                </a:lnTo>
                <a:lnTo>
                  <a:pt x="746795" y="2320662"/>
                </a:lnTo>
                <a:lnTo>
                  <a:pt x="789611" y="2337334"/>
                </a:lnTo>
                <a:lnTo>
                  <a:pt x="833201" y="2352404"/>
                </a:lnTo>
                <a:lnTo>
                  <a:pt x="877529" y="2365836"/>
                </a:lnTo>
                <a:lnTo>
                  <a:pt x="922560" y="2377594"/>
                </a:lnTo>
                <a:lnTo>
                  <a:pt x="968258" y="2387641"/>
                </a:lnTo>
                <a:lnTo>
                  <a:pt x="1014586" y="2395943"/>
                </a:lnTo>
                <a:lnTo>
                  <a:pt x="1061508" y="2402462"/>
                </a:lnTo>
                <a:lnTo>
                  <a:pt x="1108990" y="2407163"/>
                </a:lnTo>
                <a:lnTo>
                  <a:pt x="1156993" y="2410010"/>
                </a:lnTo>
                <a:lnTo>
                  <a:pt x="1205484" y="2410968"/>
                </a:lnTo>
                <a:lnTo>
                  <a:pt x="1253965" y="2410010"/>
                </a:lnTo>
                <a:lnTo>
                  <a:pt x="1301961" y="2407163"/>
                </a:lnTo>
                <a:lnTo>
                  <a:pt x="1349435" y="2402462"/>
                </a:lnTo>
                <a:lnTo>
                  <a:pt x="1396351" y="2395943"/>
                </a:lnTo>
                <a:lnTo>
                  <a:pt x="1442673" y="2387641"/>
                </a:lnTo>
                <a:lnTo>
                  <a:pt x="1488366" y="2377594"/>
                </a:lnTo>
                <a:lnTo>
                  <a:pt x="1533393" y="2365836"/>
                </a:lnTo>
                <a:lnTo>
                  <a:pt x="1577718" y="2352404"/>
                </a:lnTo>
                <a:lnTo>
                  <a:pt x="1621305" y="2337334"/>
                </a:lnTo>
                <a:lnTo>
                  <a:pt x="1664119" y="2320662"/>
                </a:lnTo>
                <a:lnTo>
                  <a:pt x="1706122" y="2302423"/>
                </a:lnTo>
                <a:lnTo>
                  <a:pt x="1747280" y="2282654"/>
                </a:lnTo>
                <a:lnTo>
                  <a:pt x="1787555" y="2261391"/>
                </a:lnTo>
                <a:lnTo>
                  <a:pt x="1826913" y="2238670"/>
                </a:lnTo>
                <a:lnTo>
                  <a:pt x="1865317" y="2214527"/>
                </a:lnTo>
                <a:lnTo>
                  <a:pt x="1902731" y="2188997"/>
                </a:lnTo>
                <a:lnTo>
                  <a:pt x="1939118" y="2162117"/>
                </a:lnTo>
                <a:lnTo>
                  <a:pt x="1974444" y="2133923"/>
                </a:lnTo>
                <a:lnTo>
                  <a:pt x="2008672" y="2104450"/>
                </a:lnTo>
                <a:lnTo>
                  <a:pt x="2041765" y="2073735"/>
                </a:lnTo>
                <a:lnTo>
                  <a:pt x="2073689" y="2041814"/>
                </a:lnTo>
                <a:lnTo>
                  <a:pt x="2104406" y="2008723"/>
                </a:lnTo>
                <a:lnTo>
                  <a:pt x="2133882" y="1974497"/>
                </a:lnTo>
                <a:lnTo>
                  <a:pt x="2162079" y="1939173"/>
                </a:lnTo>
                <a:lnTo>
                  <a:pt x="2188962" y="1902786"/>
                </a:lnTo>
                <a:lnTo>
                  <a:pt x="2214494" y="1865373"/>
                </a:lnTo>
                <a:lnTo>
                  <a:pt x="2238641" y="1826970"/>
                </a:lnTo>
                <a:lnTo>
                  <a:pt x="2261365" y="1787612"/>
                </a:lnTo>
                <a:lnTo>
                  <a:pt x="2282631" y="1747336"/>
                </a:lnTo>
                <a:lnTo>
                  <a:pt x="2302403" y="1706177"/>
                </a:lnTo>
                <a:lnTo>
                  <a:pt x="2320644" y="1664172"/>
                </a:lnTo>
                <a:lnTo>
                  <a:pt x="2337319" y="1621356"/>
                </a:lnTo>
                <a:lnTo>
                  <a:pt x="2352392" y="1577766"/>
                </a:lnTo>
                <a:lnTo>
                  <a:pt x="2365827" y="1533438"/>
                </a:lnTo>
                <a:lnTo>
                  <a:pt x="2377587" y="1488407"/>
                </a:lnTo>
                <a:lnTo>
                  <a:pt x="2387636" y="1442709"/>
                </a:lnTo>
                <a:lnTo>
                  <a:pt x="2395939" y="1396381"/>
                </a:lnTo>
                <a:lnTo>
                  <a:pt x="2402460" y="1349459"/>
                </a:lnTo>
                <a:lnTo>
                  <a:pt x="2407162" y="1301977"/>
                </a:lnTo>
                <a:lnTo>
                  <a:pt x="2410010" y="1253974"/>
                </a:lnTo>
                <a:lnTo>
                  <a:pt x="2410968" y="1205484"/>
                </a:lnTo>
                <a:lnTo>
                  <a:pt x="2410010" y="1157002"/>
                </a:lnTo>
                <a:lnTo>
                  <a:pt x="2407162" y="1109006"/>
                </a:lnTo>
                <a:lnTo>
                  <a:pt x="2402460" y="1061532"/>
                </a:lnTo>
                <a:lnTo>
                  <a:pt x="2395939" y="1014616"/>
                </a:lnTo>
                <a:lnTo>
                  <a:pt x="2387636" y="968294"/>
                </a:lnTo>
                <a:lnTo>
                  <a:pt x="2377587" y="922601"/>
                </a:lnTo>
                <a:lnTo>
                  <a:pt x="2365827" y="877574"/>
                </a:lnTo>
                <a:lnTo>
                  <a:pt x="2352392" y="833249"/>
                </a:lnTo>
                <a:lnTo>
                  <a:pt x="2337319" y="789662"/>
                </a:lnTo>
                <a:lnTo>
                  <a:pt x="2320644" y="746848"/>
                </a:lnTo>
                <a:lnTo>
                  <a:pt x="2302403" y="704845"/>
                </a:lnTo>
                <a:lnTo>
                  <a:pt x="2282631" y="663687"/>
                </a:lnTo>
                <a:lnTo>
                  <a:pt x="2261365" y="623412"/>
                </a:lnTo>
                <a:lnTo>
                  <a:pt x="2238641" y="584054"/>
                </a:lnTo>
                <a:lnTo>
                  <a:pt x="2214494" y="545650"/>
                </a:lnTo>
                <a:lnTo>
                  <a:pt x="2188962" y="508236"/>
                </a:lnTo>
                <a:lnTo>
                  <a:pt x="2162079" y="471849"/>
                </a:lnTo>
                <a:lnTo>
                  <a:pt x="2133882" y="436523"/>
                </a:lnTo>
                <a:lnTo>
                  <a:pt x="2104406" y="402295"/>
                </a:lnTo>
                <a:lnTo>
                  <a:pt x="2073689" y="369202"/>
                </a:lnTo>
                <a:lnTo>
                  <a:pt x="2041765" y="337278"/>
                </a:lnTo>
                <a:lnTo>
                  <a:pt x="2008672" y="306561"/>
                </a:lnTo>
                <a:lnTo>
                  <a:pt x="1974444" y="277085"/>
                </a:lnTo>
                <a:lnTo>
                  <a:pt x="1939118" y="248888"/>
                </a:lnTo>
                <a:lnTo>
                  <a:pt x="1902731" y="222005"/>
                </a:lnTo>
                <a:lnTo>
                  <a:pt x="1865317" y="196473"/>
                </a:lnTo>
                <a:lnTo>
                  <a:pt x="1826913" y="172326"/>
                </a:lnTo>
                <a:lnTo>
                  <a:pt x="1787555" y="149602"/>
                </a:lnTo>
                <a:lnTo>
                  <a:pt x="1747280" y="128336"/>
                </a:lnTo>
                <a:lnTo>
                  <a:pt x="1706122" y="108564"/>
                </a:lnTo>
                <a:lnTo>
                  <a:pt x="1664119" y="90323"/>
                </a:lnTo>
                <a:lnTo>
                  <a:pt x="1621305" y="73648"/>
                </a:lnTo>
                <a:lnTo>
                  <a:pt x="1577718" y="58575"/>
                </a:lnTo>
                <a:lnTo>
                  <a:pt x="1533393" y="45140"/>
                </a:lnTo>
                <a:lnTo>
                  <a:pt x="1488366" y="33380"/>
                </a:lnTo>
                <a:lnTo>
                  <a:pt x="1442673" y="23331"/>
                </a:lnTo>
                <a:lnTo>
                  <a:pt x="1396351" y="15028"/>
                </a:lnTo>
                <a:lnTo>
                  <a:pt x="1349435" y="8507"/>
                </a:lnTo>
                <a:lnTo>
                  <a:pt x="1301961" y="3805"/>
                </a:lnTo>
                <a:lnTo>
                  <a:pt x="1253965" y="957"/>
                </a:lnTo>
                <a:lnTo>
                  <a:pt x="120548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85005" y="744093"/>
            <a:ext cx="1360170" cy="134048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 marR="5080" indent="-1905" algn="ctr">
              <a:lnSpc>
                <a:spcPct val="91600"/>
              </a:lnSpc>
              <a:spcBef>
                <a:spcPts val="335"/>
              </a:spcBef>
            </a:pP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Operazioni  </a:t>
            </a:r>
            <a:r>
              <a:rPr sz="2300" spc="-15" dirty="0">
                <a:solidFill>
                  <a:srgbClr val="FFFFFF"/>
                </a:solidFill>
                <a:latin typeface="Calibri"/>
                <a:cs typeface="Calibri"/>
              </a:rPr>
              <a:t>con  </a:t>
            </a:r>
            <a:r>
              <a:rPr sz="2300" spc="-3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300" spc="-3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3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300" spc="-4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opar</a:t>
            </a:r>
            <a:r>
              <a:rPr sz="2300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300" dirty="0">
                <a:solidFill>
                  <a:srgbClr val="FFFFFF"/>
                </a:solidFill>
                <a:latin typeface="Calibri"/>
                <a:cs typeface="Calibri"/>
              </a:rPr>
              <a:t>i  </a:t>
            </a:r>
            <a:r>
              <a:rPr sz="2300" spc="-15" dirty="0">
                <a:solidFill>
                  <a:srgbClr val="FFFFFF"/>
                </a:solidFill>
                <a:latin typeface="Calibri"/>
                <a:cs typeface="Calibri"/>
              </a:rPr>
              <a:t>sospette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88711" y="2600325"/>
            <a:ext cx="723900" cy="675640"/>
          </a:xfrm>
          <a:custGeom>
            <a:avLst/>
            <a:gdLst/>
            <a:ahLst/>
            <a:cxnLst/>
            <a:rect l="l" t="t" r="r" b="b"/>
            <a:pathLst>
              <a:path w="723900" h="675639">
                <a:moveTo>
                  <a:pt x="422910" y="0"/>
                </a:moveTo>
                <a:lnTo>
                  <a:pt x="0" y="244094"/>
                </a:lnTo>
                <a:lnTo>
                  <a:pt x="159765" y="520826"/>
                </a:lnTo>
                <a:lnTo>
                  <a:pt x="18796" y="602107"/>
                </a:lnTo>
                <a:lnTo>
                  <a:pt x="530860" y="675386"/>
                </a:lnTo>
                <a:lnTo>
                  <a:pt x="690848" y="276733"/>
                </a:lnTo>
                <a:lnTo>
                  <a:pt x="582549" y="276733"/>
                </a:lnTo>
                <a:lnTo>
                  <a:pt x="422910" y="0"/>
                </a:lnTo>
                <a:close/>
              </a:path>
              <a:path w="723900" h="675639">
                <a:moveTo>
                  <a:pt x="723518" y="195325"/>
                </a:moveTo>
                <a:lnTo>
                  <a:pt x="582549" y="276733"/>
                </a:lnTo>
                <a:lnTo>
                  <a:pt x="690848" y="276733"/>
                </a:lnTo>
                <a:lnTo>
                  <a:pt x="723518" y="195325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67578" y="3375278"/>
            <a:ext cx="2411095" cy="2411095"/>
          </a:xfrm>
          <a:custGeom>
            <a:avLst/>
            <a:gdLst/>
            <a:ahLst/>
            <a:cxnLst/>
            <a:rect l="l" t="t" r="r" b="b"/>
            <a:pathLst>
              <a:path w="2411095" h="2411095">
                <a:moveTo>
                  <a:pt x="1205484" y="0"/>
                </a:moveTo>
                <a:lnTo>
                  <a:pt x="1157002" y="957"/>
                </a:lnTo>
                <a:lnTo>
                  <a:pt x="1109006" y="3804"/>
                </a:lnTo>
                <a:lnTo>
                  <a:pt x="1061532" y="8505"/>
                </a:lnTo>
                <a:lnTo>
                  <a:pt x="1014616" y="15024"/>
                </a:lnTo>
                <a:lnTo>
                  <a:pt x="968294" y="23326"/>
                </a:lnTo>
                <a:lnTo>
                  <a:pt x="922601" y="33373"/>
                </a:lnTo>
                <a:lnTo>
                  <a:pt x="877574" y="45131"/>
                </a:lnTo>
                <a:lnTo>
                  <a:pt x="833249" y="58563"/>
                </a:lnTo>
                <a:lnTo>
                  <a:pt x="789662" y="73633"/>
                </a:lnTo>
                <a:lnTo>
                  <a:pt x="746848" y="90305"/>
                </a:lnTo>
                <a:lnTo>
                  <a:pt x="704845" y="108544"/>
                </a:lnTo>
                <a:lnTo>
                  <a:pt x="663687" y="128313"/>
                </a:lnTo>
                <a:lnTo>
                  <a:pt x="623412" y="149576"/>
                </a:lnTo>
                <a:lnTo>
                  <a:pt x="584054" y="172297"/>
                </a:lnTo>
                <a:lnTo>
                  <a:pt x="545650" y="196440"/>
                </a:lnTo>
                <a:lnTo>
                  <a:pt x="508236" y="221970"/>
                </a:lnTo>
                <a:lnTo>
                  <a:pt x="471849" y="248850"/>
                </a:lnTo>
                <a:lnTo>
                  <a:pt x="436523" y="277044"/>
                </a:lnTo>
                <a:lnTo>
                  <a:pt x="402295" y="306517"/>
                </a:lnTo>
                <a:lnTo>
                  <a:pt x="369202" y="337232"/>
                </a:lnTo>
                <a:lnTo>
                  <a:pt x="337278" y="369153"/>
                </a:lnTo>
                <a:lnTo>
                  <a:pt x="306561" y="402244"/>
                </a:lnTo>
                <a:lnTo>
                  <a:pt x="277085" y="436470"/>
                </a:lnTo>
                <a:lnTo>
                  <a:pt x="248888" y="471794"/>
                </a:lnTo>
                <a:lnTo>
                  <a:pt x="222005" y="508181"/>
                </a:lnTo>
                <a:lnTo>
                  <a:pt x="196473" y="545594"/>
                </a:lnTo>
                <a:lnTo>
                  <a:pt x="172326" y="583997"/>
                </a:lnTo>
                <a:lnTo>
                  <a:pt x="149602" y="623355"/>
                </a:lnTo>
                <a:lnTo>
                  <a:pt x="128336" y="663631"/>
                </a:lnTo>
                <a:lnTo>
                  <a:pt x="108564" y="704790"/>
                </a:lnTo>
                <a:lnTo>
                  <a:pt x="90323" y="746795"/>
                </a:lnTo>
                <a:lnTo>
                  <a:pt x="73648" y="789611"/>
                </a:lnTo>
                <a:lnTo>
                  <a:pt x="58575" y="833201"/>
                </a:lnTo>
                <a:lnTo>
                  <a:pt x="45140" y="877529"/>
                </a:lnTo>
                <a:lnTo>
                  <a:pt x="33380" y="922560"/>
                </a:lnTo>
                <a:lnTo>
                  <a:pt x="23331" y="968258"/>
                </a:lnTo>
                <a:lnTo>
                  <a:pt x="15028" y="1014586"/>
                </a:lnTo>
                <a:lnTo>
                  <a:pt x="8507" y="1061508"/>
                </a:lnTo>
                <a:lnTo>
                  <a:pt x="3805" y="1108990"/>
                </a:lnTo>
                <a:lnTo>
                  <a:pt x="957" y="1156993"/>
                </a:lnTo>
                <a:lnTo>
                  <a:pt x="0" y="1205484"/>
                </a:lnTo>
                <a:lnTo>
                  <a:pt x="957" y="1253965"/>
                </a:lnTo>
                <a:lnTo>
                  <a:pt x="3805" y="1301961"/>
                </a:lnTo>
                <a:lnTo>
                  <a:pt x="8507" y="1349434"/>
                </a:lnTo>
                <a:lnTo>
                  <a:pt x="15028" y="1396351"/>
                </a:lnTo>
                <a:lnTo>
                  <a:pt x="23331" y="1442673"/>
                </a:lnTo>
                <a:lnTo>
                  <a:pt x="33380" y="1488365"/>
                </a:lnTo>
                <a:lnTo>
                  <a:pt x="45140" y="1533392"/>
                </a:lnTo>
                <a:lnTo>
                  <a:pt x="58575" y="1577717"/>
                </a:lnTo>
                <a:lnTo>
                  <a:pt x="73648" y="1621304"/>
                </a:lnTo>
                <a:lnTo>
                  <a:pt x="90323" y="1664117"/>
                </a:lnTo>
                <a:lnTo>
                  <a:pt x="108564" y="1706120"/>
                </a:lnTo>
                <a:lnTo>
                  <a:pt x="128336" y="1747277"/>
                </a:lnTo>
                <a:lnTo>
                  <a:pt x="149602" y="1787552"/>
                </a:lnTo>
                <a:lnTo>
                  <a:pt x="172326" y="1826910"/>
                </a:lnTo>
                <a:lnTo>
                  <a:pt x="196473" y="1865313"/>
                </a:lnTo>
                <a:lnTo>
                  <a:pt x="222005" y="1902726"/>
                </a:lnTo>
                <a:lnTo>
                  <a:pt x="248888" y="1939114"/>
                </a:lnTo>
                <a:lnTo>
                  <a:pt x="277085" y="1974439"/>
                </a:lnTo>
                <a:lnTo>
                  <a:pt x="306561" y="2008666"/>
                </a:lnTo>
                <a:lnTo>
                  <a:pt x="337278" y="2041759"/>
                </a:lnTo>
                <a:lnTo>
                  <a:pt x="369202" y="2073682"/>
                </a:lnTo>
                <a:lnTo>
                  <a:pt x="402295" y="2104399"/>
                </a:lnTo>
                <a:lnTo>
                  <a:pt x="436523" y="2133874"/>
                </a:lnTo>
                <a:lnTo>
                  <a:pt x="471849" y="2162071"/>
                </a:lnTo>
                <a:lnTo>
                  <a:pt x="508236" y="2188953"/>
                </a:lnTo>
                <a:lnTo>
                  <a:pt x="545650" y="2214486"/>
                </a:lnTo>
                <a:lnTo>
                  <a:pt x="584054" y="2238632"/>
                </a:lnTo>
                <a:lnTo>
                  <a:pt x="623412" y="2261356"/>
                </a:lnTo>
                <a:lnTo>
                  <a:pt x="663687" y="2282621"/>
                </a:lnTo>
                <a:lnTo>
                  <a:pt x="704845" y="2302393"/>
                </a:lnTo>
                <a:lnTo>
                  <a:pt x="746848" y="2320634"/>
                </a:lnTo>
                <a:lnTo>
                  <a:pt x="789662" y="2337308"/>
                </a:lnTo>
                <a:lnTo>
                  <a:pt x="833249" y="2352381"/>
                </a:lnTo>
                <a:lnTo>
                  <a:pt x="877574" y="2365815"/>
                </a:lnTo>
                <a:lnTo>
                  <a:pt x="922601" y="2377575"/>
                </a:lnTo>
                <a:lnTo>
                  <a:pt x="968294" y="2387624"/>
                </a:lnTo>
                <a:lnTo>
                  <a:pt x="1014616" y="2395927"/>
                </a:lnTo>
                <a:lnTo>
                  <a:pt x="1061532" y="2402448"/>
                </a:lnTo>
                <a:lnTo>
                  <a:pt x="1109006" y="2407150"/>
                </a:lnTo>
                <a:lnTo>
                  <a:pt x="1157002" y="2409998"/>
                </a:lnTo>
                <a:lnTo>
                  <a:pt x="1205484" y="2410955"/>
                </a:lnTo>
                <a:lnTo>
                  <a:pt x="1253965" y="2409998"/>
                </a:lnTo>
                <a:lnTo>
                  <a:pt x="1301961" y="2407150"/>
                </a:lnTo>
                <a:lnTo>
                  <a:pt x="1349435" y="2402448"/>
                </a:lnTo>
                <a:lnTo>
                  <a:pt x="1396351" y="2395927"/>
                </a:lnTo>
                <a:lnTo>
                  <a:pt x="1442673" y="2387624"/>
                </a:lnTo>
                <a:lnTo>
                  <a:pt x="1488366" y="2377575"/>
                </a:lnTo>
                <a:lnTo>
                  <a:pt x="1533393" y="2365815"/>
                </a:lnTo>
                <a:lnTo>
                  <a:pt x="1577718" y="2352381"/>
                </a:lnTo>
                <a:lnTo>
                  <a:pt x="1621305" y="2337308"/>
                </a:lnTo>
                <a:lnTo>
                  <a:pt x="1664119" y="2320634"/>
                </a:lnTo>
                <a:lnTo>
                  <a:pt x="1706122" y="2302393"/>
                </a:lnTo>
                <a:lnTo>
                  <a:pt x="1747280" y="2282621"/>
                </a:lnTo>
                <a:lnTo>
                  <a:pt x="1787555" y="2261356"/>
                </a:lnTo>
                <a:lnTo>
                  <a:pt x="1826913" y="2238632"/>
                </a:lnTo>
                <a:lnTo>
                  <a:pt x="1865317" y="2214486"/>
                </a:lnTo>
                <a:lnTo>
                  <a:pt x="1902731" y="2188953"/>
                </a:lnTo>
                <a:lnTo>
                  <a:pt x="1939118" y="2162071"/>
                </a:lnTo>
                <a:lnTo>
                  <a:pt x="1974444" y="2133874"/>
                </a:lnTo>
                <a:lnTo>
                  <a:pt x="2008672" y="2104399"/>
                </a:lnTo>
                <a:lnTo>
                  <a:pt x="2041765" y="2073682"/>
                </a:lnTo>
                <a:lnTo>
                  <a:pt x="2073689" y="2041759"/>
                </a:lnTo>
                <a:lnTo>
                  <a:pt x="2104406" y="2008666"/>
                </a:lnTo>
                <a:lnTo>
                  <a:pt x="2133882" y="1974439"/>
                </a:lnTo>
                <a:lnTo>
                  <a:pt x="2162079" y="1939114"/>
                </a:lnTo>
                <a:lnTo>
                  <a:pt x="2188962" y="1902726"/>
                </a:lnTo>
                <a:lnTo>
                  <a:pt x="2214494" y="1865313"/>
                </a:lnTo>
                <a:lnTo>
                  <a:pt x="2238641" y="1826910"/>
                </a:lnTo>
                <a:lnTo>
                  <a:pt x="2261365" y="1787552"/>
                </a:lnTo>
                <a:lnTo>
                  <a:pt x="2282631" y="1747277"/>
                </a:lnTo>
                <a:lnTo>
                  <a:pt x="2302403" y="1706120"/>
                </a:lnTo>
                <a:lnTo>
                  <a:pt x="2320644" y="1664117"/>
                </a:lnTo>
                <a:lnTo>
                  <a:pt x="2337319" y="1621304"/>
                </a:lnTo>
                <a:lnTo>
                  <a:pt x="2352392" y="1577717"/>
                </a:lnTo>
                <a:lnTo>
                  <a:pt x="2365827" y="1533392"/>
                </a:lnTo>
                <a:lnTo>
                  <a:pt x="2377587" y="1488365"/>
                </a:lnTo>
                <a:lnTo>
                  <a:pt x="2387636" y="1442673"/>
                </a:lnTo>
                <a:lnTo>
                  <a:pt x="2395939" y="1396351"/>
                </a:lnTo>
                <a:lnTo>
                  <a:pt x="2402460" y="1349434"/>
                </a:lnTo>
                <a:lnTo>
                  <a:pt x="2407162" y="1301961"/>
                </a:lnTo>
                <a:lnTo>
                  <a:pt x="2410010" y="1253965"/>
                </a:lnTo>
                <a:lnTo>
                  <a:pt x="2410968" y="1205484"/>
                </a:lnTo>
                <a:lnTo>
                  <a:pt x="2410010" y="1156993"/>
                </a:lnTo>
                <a:lnTo>
                  <a:pt x="2407162" y="1108990"/>
                </a:lnTo>
                <a:lnTo>
                  <a:pt x="2402460" y="1061508"/>
                </a:lnTo>
                <a:lnTo>
                  <a:pt x="2395939" y="1014586"/>
                </a:lnTo>
                <a:lnTo>
                  <a:pt x="2387636" y="968258"/>
                </a:lnTo>
                <a:lnTo>
                  <a:pt x="2377587" y="922560"/>
                </a:lnTo>
                <a:lnTo>
                  <a:pt x="2365827" y="877529"/>
                </a:lnTo>
                <a:lnTo>
                  <a:pt x="2352392" y="833201"/>
                </a:lnTo>
                <a:lnTo>
                  <a:pt x="2337319" y="789611"/>
                </a:lnTo>
                <a:lnTo>
                  <a:pt x="2320644" y="746795"/>
                </a:lnTo>
                <a:lnTo>
                  <a:pt x="2302403" y="704790"/>
                </a:lnTo>
                <a:lnTo>
                  <a:pt x="2282631" y="663631"/>
                </a:lnTo>
                <a:lnTo>
                  <a:pt x="2261365" y="623355"/>
                </a:lnTo>
                <a:lnTo>
                  <a:pt x="2238641" y="583997"/>
                </a:lnTo>
                <a:lnTo>
                  <a:pt x="2214494" y="545594"/>
                </a:lnTo>
                <a:lnTo>
                  <a:pt x="2188962" y="508181"/>
                </a:lnTo>
                <a:lnTo>
                  <a:pt x="2162079" y="471794"/>
                </a:lnTo>
                <a:lnTo>
                  <a:pt x="2133882" y="436470"/>
                </a:lnTo>
                <a:lnTo>
                  <a:pt x="2104406" y="402244"/>
                </a:lnTo>
                <a:lnTo>
                  <a:pt x="2073689" y="369153"/>
                </a:lnTo>
                <a:lnTo>
                  <a:pt x="2041765" y="337232"/>
                </a:lnTo>
                <a:lnTo>
                  <a:pt x="2008672" y="306517"/>
                </a:lnTo>
                <a:lnTo>
                  <a:pt x="1974444" y="277044"/>
                </a:lnTo>
                <a:lnTo>
                  <a:pt x="1939118" y="248850"/>
                </a:lnTo>
                <a:lnTo>
                  <a:pt x="1902731" y="221970"/>
                </a:lnTo>
                <a:lnTo>
                  <a:pt x="1865317" y="196440"/>
                </a:lnTo>
                <a:lnTo>
                  <a:pt x="1826913" y="172297"/>
                </a:lnTo>
                <a:lnTo>
                  <a:pt x="1787555" y="149576"/>
                </a:lnTo>
                <a:lnTo>
                  <a:pt x="1747280" y="128313"/>
                </a:lnTo>
                <a:lnTo>
                  <a:pt x="1706122" y="108544"/>
                </a:lnTo>
                <a:lnTo>
                  <a:pt x="1664119" y="90305"/>
                </a:lnTo>
                <a:lnTo>
                  <a:pt x="1621305" y="73633"/>
                </a:lnTo>
                <a:lnTo>
                  <a:pt x="1577718" y="58563"/>
                </a:lnTo>
                <a:lnTo>
                  <a:pt x="1533393" y="45131"/>
                </a:lnTo>
                <a:lnTo>
                  <a:pt x="1488366" y="33373"/>
                </a:lnTo>
                <a:lnTo>
                  <a:pt x="1442673" y="23326"/>
                </a:lnTo>
                <a:lnTo>
                  <a:pt x="1396351" y="15024"/>
                </a:lnTo>
                <a:lnTo>
                  <a:pt x="1349435" y="8505"/>
                </a:lnTo>
                <a:lnTo>
                  <a:pt x="1301961" y="3804"/>
                </a:lnTo>
                <a:lnTo>
                  <a:pt x="1253965" y="957"/>
                </a:lnTo>
                <a:lnTo>
                  <a:pt x="120548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674614" y="3716223"/>
            <a:ext cx="1598930" cy="166052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065" marR="5080" algn="ctr">
              <a:lnSpc>
                <a:spcPct val="91500"/>
              </a:lnSpc>
              <a:spcBef>
                <a:spcPts val="340"/>
              </a:spcBef>
            </a:pP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Operazioni</a:t>
            </a:r>
            <a:r>
              <a:rPr sz="2300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300" dirty="0">
                <a:solidFill>
                  <a:srgbClr val="FFFFFF"/>
                </a:solidFill>
                <a:latin typeface="Calibri"/>
                <a:cs typeface="Calibri"/>
              </a:rPr>
              <a:t>in  </a:t>
            </a:r>
            <a:r>
              <a:rPr sz="2300" spc="-15" dirty="0">
                <a:solidFill>
                  <a:srgbClr val="FFFFFF"/>
                </a:solidFill>
                <a:latin typeface="Calibri"/>
                <a:cs typeface="Calibri"/>
              </a:rPr>
              <a:t>contanti </a:t>
            </a: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di  importi  </a:t>
            </a:r>
            <a:r>
              <a:rPr sz="2300" spc="-10" dirty="0">
                <a:solidFill>
                  <a:srgbClr val="FFFFFF"/>
                </a:solidFill>
                <a:latin typeface="Calibri"/>
                <a:cs typeface="Calibri"/>
              </a:rPr>
              <a:t>rilevanti </a:t>
            </a:r>
            <a:r>
              <a:rPr sz="2300" dirty="0">
                <a:solidFill>
                  <a:srgbClr val="FFFFFF"/>
                </a:solidFill>
                <a:latin typeface="Calibri"/>
                <a:cs typeface="Calibri"/>
              </a:rPr>
              <a:t>e  </a:t>
            </a: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frequenti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87164" y="4173854"/>
            <a:ext cx="551815" cy="814069"/>
          </a:xfrm>
          <a:custGeom>
            <a:avLst/>
            <a:gdLst/>
            <a:ahLst/>
            <a:cxnLst/>
            <a:rect l="l" t="t" r="r" b="b"/>
            <a:pathLst>
              <a:path w="551814" h="814070">
                <a:moveTo>
                  <a:pt x="275716" y="0"/>
                </a:moveTo>
                <a:lnTo>
                  <a:pt x="0" y="406908"/>
                </a:lnTo>
                <a:lnTo>
                  <a:pt x="275716" y="813689"/>
                </a:lnTo>
                <a:lnTo>
                  <a:pt x="275716" y="651002"/>
                </a:lnTo>
                <a:lnTo>
                  <a:pt x="551434" y="651002"/>
                </a:lnTo>
                <a:lnTo>
                  <a:pt x="551434" y="162814"/>
                </a:lnTo>
                <a:lnTo>
                  <a:pt x="275716" y="162814"/>
                </a:lnTo>
                <a:lnTo>
                  <a:pt x="275716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86153" y="3194685"/>
            <a:ext cx="2741295" cy="2772410"/>
          </a:xfrm>
          <a:custGeom>
            <a:avLst/>
            <a:gdLst/>
            <a:ahLst/>
            <a:cxnLst/>
            <a:rect l="l" t="t" r="r" b="b"/>
            <a:pathLst>
              <a:path w="2741295" h="2772410">
                <a:moveTo>
                  <a:pt x="1370330" y="0"/>
                </a:moveTo>
                <a:lnTo>
                  <a:pt x="1322223" y="838"/>
                </a:lnTo>
                <a:lnTo>
                  <a:pt x="1274532" y="3334"/>
                </a:lnTo>
                <a:lnTo>
                  <a:pt x="1227285" y="7460"/>
                </a:lnTo>
                <a:lnTo>
                  <a:pt x="1180509" y="13190"/>
                </a:lnTo>
                <a:lnTo>
                  <a:pt x="1134230" y="20495"/>
                </a:lnTo>
                <a:lnTo>
                  <a:pt x="1088476" y="29348"/>
                </a:lnTo>
                <a:lnTo>
                  <a:pt x="1043275" y="39722"/>
                </a:lnTo>
                <a:lnTo>
                  <a:pt x="998653" y="51589"/>
                </a:lnTo>
                <a:lnTo>
                  <a:pt x="954637" y="64921"/>
                </a:lnTo>
                <a:lnTo>
                  <a:pt x="911255" y="79692"/>
                </a:lnTo>
                <a:lnTo>
                  <a:pt x="868534" y="95873"/>
                </a:lnTo>
                <a:lnTo>
                  <a:pt x="826501" y="113437"/>
                </a:lnTo>
                <a:lnTo>
                  <a:pt x="785183" y="132357"/>
                </a:lnTo>
                <a:lnTo>
                  <a:pt x="744608" y="152605"/>
                </a:lnTo>
                <a:lnTo>
                  <a:pt x="704802" y="174154"/>
                </a:lnTo>
                <a:lnTo>
                  <a:pt x="665794" y="196977"/>
                </a:lnTo>
                <a:lnTo>
                  <a:pt x="627609" y="221045"/>
                </a:lnTo>
                <a:lnTo>
                  <a:pt x="590275" y="246331"/>
                </a:lnTo>
                <a:lnTo>
                  <a:pt x="553819" y="272808"/>
                </a:lnTo>
                <a:lnTo>
                  <a:pt x="518269" y="300449"/>
                </a:lnTo>
                <a:lnTo>
                  <a:pt x="483652" y="329225"/>
                </a:lnTo>
                <a:lnTo>
                  <a:pt x="449994" y="359110"/>
                </a:lnTo>
                <a:lnTo>
                  <a:pt x="417324" y="390075"/>
                </a:lnTo>
                <a:lnTo>
                  <a:pt x="385667" y="422094"/>
                </a:lnTo>
                <a:lnTo>
                  <a:pt x="355052" y="455140"/>
                </a:lnTo>
                <a:lnTo>
                  <a:pt x="325506" y="489183"/>
                </a:lnTo>
                <a:lnTo>
                  <a:pt x="297055" y="524197"/>
                </a:lnTo>
                <a:lnTo>
                  <a:pt x="269728" y="560155"/>
                </a:lnTo>
                <a:lnTo>
                  <a:pt x="243550" y="597029"/>
                </a:lnTo>
                <a:lnTo>
                  <a:pt x="218550" y="634792"/>
                </a:lnTo>
                <a:lnTo>
                  <a:pt x="194754" y="673416"/>
                </a:lnTo>
                <a:lnTo>
                  <a:pt x="172189" y="712873"/>
                </a:lnTo>
                <a:lnTo>
                  <a:pt x="150884" y="753136"/>
                </a:lnTo>
                <a:lnTo>
                  <a:pt x="130864" y="794178"/>
                </a:lnTo>
                <a:lnTo>
                  <a:pt x="112158" y="835971"/>
                </a:lnTo>
                <a:lnTo>
                  <a:pt x="94792" y="878488"/>
                </a:lnTo>
                <a:lnTo>
                  <a:pt x="78793" y="921701"/>
                </a:lnTo>
                <a:lnTo>
                  <a:pt x="64189" y="965583"/>
                </a:lnTo>
                <a:lnTo>
                  <a:pt x="51007" y="1010106"/>
                </a:lnTo>
                <a:lnTo>
                  <a:pt x="39274" y="1055243"/>
                </a:lnTo>
                <a:lnTo>
                  <a:pt x="29017" y="1100966"/>
                </a:lnTo>
                <a:lnTo>
                  <a:pt x="20264" y="1147248"/>
                </a:lnTo>
                <a:lnTo>
                  <a:pt x="13041" y="1194061"/>
                </a:lnTo>
                <a:lnTo>
                  <a:pt x="7376" y="1241378"/>
                </a:lnTo>
                <a:lnTo>
                  <a:pt x="3296" y="1289171"/>
                </a:lnTo>
                <a:lnTo>
                  <a:pt x="828" y="1337414"/>
                </a:lnTo>
                <a:lnTo>
                  <a:pt x="0" y="1386077"/>
                </a:lnTo>
                <a:lnTo>
                  <a:pt x="828" y="1434733"/>
                </a:lnTo>
                <a:lnTo>
                  <a:pt x="3296" y="1482968"/>
                </a:lnTo>
                <a:lnTo>
                  <a:pt x="7376" y="1530754"/>
                </a:lnTo>
                <a:lnTo>
                  <a:pt x="13041" y="1578065"/>
                </a:lnTo>
                <a:lnTo>
                  <a:pt x="20264" y="1624871"/>
                </a:lnTo>
                <a:lnTo>
                  <a:pt x="29017" y="1671147"/>
                </a:lnTo>
                <a:lnTo>
                  <a:pt x="39274" y="1716864"/>
                </a:lnTo>
                <a:lnTo>
                  <a:pt x="51007" y="1761995"/>
                </a:lnTo>
                <a:lnTo>
                  <a:pt x="64189" y="1806513"/>
                </a:lnTo>
                <a:lnTo>
                  <a:pt x="78793" y="1850390"/>
                </a:lnTo>
                <a:lnTo>
                  <a:pt x="94792" y="1893599"/>
                </a:lnTo>
                <a:lnTo>
                  <a:pt x="112158" y="1936111"/>
                </a:lnTo>
                <a:lnTo>
                  <a:pt x="130864" y="1977900"/>
                </a:lnTo>
                <a:lnTo>
                  <a:pt x="150884" y="2018938"/>
                </a:lnTo>
                <a:lnTo>
                  <a:pt x="172189" y="2059198"/>
                </a:lnTo>
                <a:lnTo>
                  <a:pt x="194754" y="2098652"/>
                </a:lnTo>
                <a:lnTo>
                  <a:pt x="218550" y="2137273"/>
                </a:lnTo>
                <a:lnTo>
                  <a:pt x="243550" y="2175033"/>
                </a:lnTo>
                <a:lnTo>
                  <a:pt x="269728" y="2211904"/>
                </a:lnTo>
                <a:lnTo>
                  <a:pt x="297055" y="2247860"/>
                </a:lnTo>
                <a:lnTo>
                  <a:pt x="325506" y="2282872"/>
                </a:lnTo>
                <a:lnTo>
                  <a:pt x="355052" y="2316913"/>
                </a:lnTo>
                <a:lnTo>
                  <a:pt x="385667" y="2349957"/>
                </a:lnTo>
                <a:lnTo>
                  <a:pt x="417324" y="2381974"/>
                </a:lnTo>
                <a:lnTo>
                  <a:pt x="449994" y="2412938"/>
                </a:lnTo>
                <a:lnTo>
                  <a:pt x="483652" y="2442822"/>
                </a:lnTo>
                <a:lnTo>
                  <a:pt x="518269" y="2471597"/>
                </a:lnTo>
                <a:lnTo>
                  <a:pt x="553819" y="2499236"/>
                </a:lnTo>
                <a:lnTo>
                  <a:pt x="590275" y="2525713"/>
                </a:lnTo>
                <a:lnTo>
                  <a:pt x="627609" y="2550998"/>
                </a:lnTo>
                <a:lnTo>
                  <a:pt x="665794" y="2575066"/>
                </a:lnTo>
                <a:lnTo>
                  <a:pt x="704802" y="2597887"/>
                </a:lnTo>
                <a:lnTo>
                  <a:pt x="744608" y="2619436"/>
                </a:lnTo>
                <a:lnTo>
                  <a:pt x="785183" y="2639684"/>
                </a:lnTo>
                <a:lnTo>
                  <a:pt x="826501" y="2658604"/>
                </a:lnTo>
                <a:lnTo>
                  <a:pt x="868534" y="2676168"/>
                </a:lnTo>
                <a:lnTo>
                  <a:pt x="911255" y="2692349"/>
                </a:lnTo>
                <a:lnTo>
                  <a:pt x="954637" y="2707119"/>
                </a:lnTo>
                <a:lnTo>
                  <a:pt x="998653" y="2720452"/>
                </a:lnTo>
                <a:lnTo>
                  <a:pt x="1043275" y="2732319"/>
                </a:lnTo>
                <a:lnTo>
                  <a:pt x="1088476" y="2742692"/>
                </a:lnTo>
                <a:lnTo>
                  <a:pt x="1134230" y="2751545"/>
                </a:lnTo>
                <a:lnTo>
                  <a:pt x="1180509" y="2758851"/>
                </a:lnTo>
                <a:lnTo>
                  <a:pt x="1227285" y="2764580"/>
                </a:lnTo>
                <a:lnTo>
                  <a:pt x="1274532" y="2768707"/>
                </a:lnTo>
                <a:lnTo>
                  <a:pt x="1322223" y="2771203"/>
                </a:lnTo>
                <a:lnTo>
                  <a:pt x="1370330" y="2772041"/>
                </a:lnTo>
                <a:lnTo>
                  <a:pt x="1418444" y="2771203"/>
                </a:lnTo>
                <a:lnTo>
                  <a:pt x="1466142" y="2768707"/>
                </a:lnTo>
                <a:lnTo>
                  <a:pt x="1513397" y="2764580"/>
                </a:lnTo>
                <a:lnTo>
                  <a:pt x="1560180" y="2758851"/>
                </a:lnTo>
                <a:lnTo>
                  <a:pt x="1606466" y="2751545"/>
                </a:lnTo>
                <a:lnTo>
                  <a:pt x="1652225" y="2742692"/>
                </a:lnTo>
                <a:lnTo>
                  <a:pt x="1697433" y="2732319"/>
                </a:lnTo>
                <a:lnTo>
                  <a:pt x="1742061" y="2720452"/>
                </a:lnTo>
                <a:lnTo>
                  <a:pt x="1786082" y="2707119"/>
                </a:lnTo>
                <a:lnTo>
                  <a:pt x="1829469" y="2692349"/>
                </a:lnTo>
                <a:lnTo>
                  <a:pt x="1872195" y="2676168"/>
                </a:lnTo>
                <a:lnTo>
                  <a:pt x="1914232" y="2658604"/>
                </a:lnTo>
                <a:lnTo>
                  <a:pt x="1955554" y="2639684"/>
                </a:lnTo>
                <a:lnTo>
                  <a:pt x="1996134" y="2619436"/>
                </a:lnTo>
                <a:lnTo>
                  <a:pt x="2035943" y="2597887"/>
                </a:lnTo>
                <a:lnTo>
                  <a:pt x="2074956" y="2575066"/>
                </a:lnTo>
                <a:lnTo>
                  <a:pt x="2113144" y="2550998"/>
                </a:lnTo>
                <a:lnTo>
                  <a:pt x="2150481" y="2525713"/>
                </a:lnTo>
                <a:lnTo>
                  <a:pt x="2186940" y="2499236"/>
                </a:lnTo>
                <a:lnTo>
                  <a:pt x="2222493" y="2471597"/>
                </a:lnTo>
                <a:lnTo>
                  <a:pt x="2257113" y="2442822"/>
                </a:lnTo>
                <a:lnTo>
                  <a:pt x="2290773" y="2412938"/>
                </a:lnTo>
                <a:lnTo>
                  <a:pt x="2323445" y="2381974"/>
                </a:lnTo>
                <a:lnTo>
                  <a:pt x="2355104" y="2349957"/>
                </a:lnTo>
                <a:lnTo>
                  <a:pt x="2385720" y="2316913"/>
                </a:lnTo>
                <a:lnTo>
                  <a:pt x="2415269" y="2282872"/>
                </a:lnTo>
                <a:lnTo>
                  <a:pt x="2443721" y="2247860"/>
                </a:lnTo>
                <a:lnTo>
                  <a:pt x="2471050" y="2211904"/>
                </a:lnTo>
                <a:lnTo>
                  <a:pt x="2497229" y="2175033"/>
                </a:lnTo>
                <a:lnTo>
                  <a:pt x="2522230" y="2137273"/>
                </a:lnTo>
                <a:lnTo>
                  <a:pt x="2546027" y="2098652"/>
                </a:lnTo>
                <a:lnTo>
                  <a:pt x="2568593" y="2059198"/>
                </a:lnTo>
                <a:lnTo>
                  <a:pt x="2589899" y="2018938"/>
                </a:lnTo>
                <a:lnTo>
                  <a:pt x="2609919" y="1977900"/>
                </a:lnTo>
                <a:lnTo>
                  <a:pt x="2628626" y="1936111"/>
                </a:lnTo>
                <a:lnTo>
                  <a:pt x="2645993" y="1893599"/>
                </a:lnTo>
                <a:lnTo>
                  <a:pt x="2661992" y="1850390"/>
                </a:lnTo>
                <a:lnTo>
                  <a:pt x="2676596" y="1806513"/>
                </a:lnTo>
                <a:lnTo>
                  <a:pt x="2689778" y="1761995"/>
                </a:lnTo>
                <a:lnTo>
                  <a:pt x="2701511" y="1716864"/>
                </a:lnTo>
                <a:lnTo>
                  <a:pt x="2711768" y="1671147"/>
                </a:lnTo>
                <a:lnTo>
                  <a:pt x="2720522" y="1624871"/>
                </a:lnTo>
                <a:lnTo>
                  <a:pt x="2727745" y="1578065"/>
                </a:lnTo>
                <a:lnTo>
                  <a:pt x="2733410" y="1530754"/>
                </a:lnTo>
                <a:lnTo>
                  <a:pt x="2737490" y="1482968"/>
                </a:lnTo>
                <a:lnTo>
                  <a:pt x="2739958" y="1434733"/>
                </a:lnTo>
                <a:lnTo>
                  <a:pt x="2740787" y="1386077"/>
                </a:lnTo>
                <a:lnTo>
                  <a:pt x="2739958" y="1337414"/>
                </a:lnTo>
                <a:lnTo>
                  <a:pt x="2737490" y="1289171"/>
                </a:lnTo>
                <a:lnTo>
                  <a:pt x="2733410" y="1241378"/>
                </a:lnTo>
                <a:lnTo>
                  <a:pt x="2727745" y="1194061"/>
                </a:lnTo>
                <a:lnTo>
                  <a:pt x="2720522" y="1147248"/>
                </a:lnTo>
                <a:lnTo>
                  <a:pt x="2711768" y="1100966"/>
                </a:lnTo>
                <a:lnTo>
                  <a:pt x="2701511" y="1055243"/>
                </a:lnTo>
                <a:lnTo>
                  <a:pt x="2689778" y="1010106"/>
                </a:lnTo>
                <a:lnTo>
                  <a:pt x="2676596" y="965583"/>
                </a:lnTo>
                <a:lnTo>
                  <a:pt x="2661992" y="921701"/>
                </a:lnTo>
                <a:lnTo>
                  <a:pt x="2645993" y="878488"/>
                </a:lnTo>
                <a:lnTo>
                  <a:pt x="2628626" y="835971"/>
                </a:lnTo>
                <a:lnTo>
                  <a:pt x="2609919" y="794178"/>
                </a:lnTo>
                <a:lnTo>
                  <a:pt x="2589899" y="753136"/>
                </a:lnTo>
                <a:lnTo>
                  <a:pt x="2568593" y="712873"/>
                </a:lnTo>
                <a:lnTo>
                  <a:pt x="2546027" y="673416"/>
                </a:lnTo>
                <a:lnTo>
                  <a:pt x="2522230" y="634792"/>
                </a:lnTo>
                <a:lnTo>
                  <a:pt x="2497229" y="597029"/>
                </a:lnTo>
                <a:lnTo>
                  <a:pt x="2471050" y="560155"/>
                </a:lnTo>
                <a:lnTo>
                  <a:pt x="2443721" y="524197"/>
                </a:lnTo>
                <a:lnTo>
                  <a:pt x="2415269" y="489183"/>
                </a:lnTo>
                <a:lnTo>
                  <a:pt x="2385720" y="455140"/>
                </a:lnTo>
                <a:lnTo>
                  <a:pt x="2355104" y="422094"/>
                </a:lnTo>
                <a:lnTo>
                  <a:pt x="2323445" y="390075"/>
                </a:lnTo>
                <a:lnTo>
                  <a:pt x="2290773" y="359110"/>
                </a:lnTo>
                <a:lnTo>
                  <a:pt x="2257113" y="329225"/>
                </a:lnTo>
                <a:lnTo>
                  <a:pt x="2222493" y="300449"/>
                </a:lnTo>
                <a:lnTo>
                  <a:pt x="2186940" y="272808"/>
                </a:lnTo>
                <a:lnTo>
                  <a:pt x="2150481" y="246331"/>
                </a:lnTo>
                <a:lnTo>
                  <a:pt x="2113144" y="221045"/>
                </a:lnTo>
                <a:lnTo>
                  <a:pt x="2074956" y="196977"/>
                </a:lnTo>
                <a:lnTo>
                  <a:pt x="2035943" y="174154"/>
                </a:lnTo>
                <a:lnTo>
                  <a:pt x="1996134" y="152605"/>
                </a:lnTo>
                <a:lnTo>
                  <a:pt x="1955554" y="132357"/>
                </a:lnTo>
                <a:lnTo>
                  <a:pt x="1914232" y="113437"/>
                </a:lnTo>
                <a:lnTo>
                  <a:pt x="1872195" y="95873"/>
                </a:lnTo>
                <a:lnTo>
                  <a:pt x="1829469" y="79692"/>
                </a:lnTo>
                <a:lnTo>
                  <a:pt x="1786082" y="64921"/>
                </a:lnTo>
                <a:lnTo>
                  <a:pt x="1742061" y="51589"/>
                </a:lnTo>
                <a:lnTo>
                  <a:pt x="1697433" y="39722"/>
                </a:lnTo>
                <a:lnTo>
                  <a:pt x="1652225" y="29348"/>
                </a:lnTo>
                <a:lnTo>
                  <a:pt x="1606466" y="20495"/>
                </a:lnTo>
                <a:lnTo>
                  <a:pt x="1560180" y="13190"/>
                </a:lnTo>
                <a:lnTo>
                  <a:pt x="1513397" y="7460"/>
                </a:lnTo>
                <a:lnTo>
                  <a:pt x="1466142" y="3334"/>
                </a:lnTo>
                <a:lnTo>
                  <a:pt x="1418444" y="838"/>
                </a:lnTo>
                <a:lnTo>
                  <a:pt x="137033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53260" y="3716223"/>
            <a:ext cx="1805939" cy="166052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ctr">
              <a:lnSpc>
                <a:spcPct val="91500"/>
              </a:lnSpc>
              <a:spcBef>
                <a:spcPts val="340"/>
              </a:spcBef>
            </a:pP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Operazioni</a:t>
            </a:r>
            <a:r>
              <a:rPr sz="23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300" spc="-15" dirty="0">
                <a:solidFill>
                  <a:srgbClr val="FFFFFF"/>
                </a:solidFill>
                <a:latin typeface="Calibri"/>
                <a:cs typeface="Calibri"/>
              </a:rPr>
              <a:t>con  </a:t>
            </a:r>
            <a:r>
              <a:rPr sz="2300" spc="-10" dirty="0">
                <a:solidFill>
                  <a:srgbClr val="FFFFFF"/>
                </a:solidFill>
                <a:latin typeface="Calibri"/>
                <a:cs typeface="Calibri"/>
              </a:rPr>
              <a:t>soggetti </a:t>
            </a:r>
            <a:r>
              <a:rPr sz="2300" dirty="0">
                <a:solidFill>
                  <a:srgbClr val="FFFFFF"/>
                </a:solidFill>
                <a:latin typeface="Calibri"/>
                <a:cs typeface="Calibri"/>
              </a:rPr>
              <a:t>che  </a:t>
            </a:r>
            <a:r>
              <a:rPr sz="2300" spc="-15" dirty="0">
                <a:solidFill>
                  <a:srgbClr val="FFFFFF"/>
                </a:solidFill>
                <a:latin typeface="Calibri"/>
                <a:cs typeface="Calibri"/>
              </a:rPr>
              <a:t>svolgono  attività diverse  </a:t>
            </a:r>
            <a:r>
              <a:rPr sz="2300" spc="-5" dirty="0">
                <a:solidFill>
                  <a:srgbClr val="FFFFFF"/>
                </a:solidFill>
                <a:latin typeface="Calibri"/>
                <a:cs typeface="Calibri"/>
              </a:rPr>
              <a:t>dalla</a:t>
            </a:r>
            <a:r>
              <a:rPr sz="23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300" spc="-10" dirty="0">
                <a:solidFill>
                  <a:srgbClr val="FFFFFF"/>
                </a:solidFill>
                <a:latin typeface="Calibri"/>
                <a:cs typeface="Calibri"/>
              </a:rPr>
              <a:t>società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44747" y="2715514"/>
            <a:ext cx="704850" cy="594360"/>
          </a:xfrm>
          <a:custGeom>
            <a:avLst/>
            <a:gdLst/>
            <a:ahLst/>
            <a:cxnLst/>
            <a:rect l="l" t="t" r="r" b="b"/>
            <a:pathLst>
              <a:path w="704850" h="594360">
                <a:moveTo>
                  <a:pt x="488696" y="0"/>
                </a:moveTo>
                <a:lnTo>
                  <a:pt x="0" y="32638"/>
                </a:lnTo>
                <a:lnTo>
                  <a:pt x="140969" y="114046"/>
                </a:lnTo>
                <a:lnTo>
                  <a:pt x="4572" y="350265"/>
                </a:lnTo>
                <a:lnTo>
                  <a:pt x="427354" y="594360"/>
                </a:lnTo>
                <a:lnTo>
                  <a:pt x="563752" y="358139"/>
                </a:lnTo>
                <a:lnTo>
                  <a:pt x="664713" y="358139"/>
                </a:lnTo>
                <a:lnTo>
                  <a:pt x="488696" y="0"/>
                </a:lnTo>
                <a:close/>
              </a:path>
              <a:path w="704850" h="594360">
                <a:moveTo>
                  <a:pt x="664713" y="358139"/>
                </a:moveTo>
                <a:lnTo>
                  <a:pt x="563752" y="358139"/>
                </a:lnTo>
                <a:lnTo>
                  <a:pt x="704723" y="439547"/>
                </a:lnTo>
                <a:lnTo>
                  <a:pt x="664713" y="358139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99414" y="1217434"/>
            <a:ext cx="1944370" cy="1152525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271145">
              <a:lnSpc>
                <a:spcPct val="100000"/>
              </a:lnSpc>
              <a:spcBef>
                <a:spcPts val="127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Profili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oggettivi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1569" y="260604"/>
            <a:ext cx="2933065" cy="1759585"/>
          </a:xfrm>
          <a:custGeom>
            <a:avLst/>
            <a:gdLst/>
            <a:ahLst/>
            <a:cxnLst/>
            <a:rect l="l" t="t" r="r" b="b"/>
            <a:pathLst>
              <a:path w="2933065" h="1759585">
                <a:moveTo>
                  <a:pt x="0" y="1759585"/>
                </a:moveTo>
                <a:lnTo>
                  <a:pt x="2932684" y="1759585"/>
                </a:lnTo>
                <a:lnTo>
                  <a:pt x="2932684" y="0"/>
                </a:lnTo>
                <a:lnTo>
                  <a:pt x="0" y="0"/>
                </a:lnTo>
                <a:lnTo>
                  <a:pt x="0" y="1759585"/>
                </a:lnTo>
                <a:close/>
              </a:path>
            </a:pathLst>
          </a:custGeom>
          <a:solidFill>
            <a:srgbClr val="2E52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31569" y="260604"/>
            <a:ext cx="2933065" cy="1759585"/>
          </a:xfrm>
          <a:custGeom>
            <a:avLst/>
            <a:gdLst/>
            <a:ahLst/>
            <a:cxnLst/>
            <a:rect l="l" t="t" r="r" b="b"/>
            <a:pathLst>
              <a:path w="2933065" h="1759585">
                <a:moveTo>
                  <a:pt x="0" y="1759585"/>
                </a:moveTo>
                <a:lnTo>
                  <a:pt x="2932684" y="1759585"/>
                </a:lnTo>
                <a:lnTo>
                  <a:pt x="2932684" y="0"/>
                </a:lnTo>
                <a:lnTo>
                  <a:pt x="0" y="0"/>
                </a:lnTo>
                <a:lnTo>
                  <a:pt x="0" y="175958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31569" y="611251"/>
            <a:ext cx="2933065" cy="96075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733425" marR="388620" indent="-337185">
              <a:lnSpc>
                <a:spcPts val="3520"/>
              </a:lnSpc>
              <a:spcBef>
                <a:spcPts val="484"/>
              </a:spcBef>
            </a:pP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Pagamenti</a:t>
            </a:r>
            <a:r>
              <a:rPr sz="32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in  </a:t>
            </a:r>
            <a:r>
              <a:rPr sz="3200" spc="-25" dirty="0">
                <a:solidFill>
                  <a:srgbClr val="FFFFFF"/>
                </a:solidFill>
                <a:latin typeface="Calibri"/>
                <a:cs typeface="Calibri"/>
              </a:rPr>
              <a:t>contante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857493" y="4412615"/>
            <a:ext cx="2933065" cy="1759585"/>
          </a:xfrm>
          <a:custGeom>
            <a:avLst/>
            <a:gdLst/>
            <a:ahLst/>
            <a:cxnLst/>
            <a:rect l="l" t="t" r="r" b="b"/>
            <a:pathLst>
              <a:path w="2933065" h="1759585">
                <a:moveTo>
                  <a:pt x="0" y="1759585"/>
                </a:moveTo>
                <a:lnTo>
                  <a:pt x="2932683" y="1759585"/>
                </a:lnTo>
                <a:lnTo>
                  <a:pt x="2932683" y="0"/>
                </a:lnTo>
                <a:lnTo>
                  <a:pt x="0" y="0"/>
                </a:lnTo>
                <a:lnTo>
                  <a:pt x="0" y="1759585"/>
                </a:lnTo>
                <a:close/>
              </a:path>
            </a:pathLst>
          </a:custGeom>
          <a:solidFill>
            <a:srgbClr val="5477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57494" y="4420815"/>
            <a:ext cx="2933065" cy="1759585"/>
          </a:xfrm>
          <a:custGeom>
            <a:avLst/>
            <a:gdLst/>
            <a:ahLst/>
            <a:cxnLst/>
            <a:rect l="l" t="t" r="r" b="b"/>
            <a:pathLst>
              <a:path w="2933065" h="1759585">
                <a:moveTo>
                  <a:pt x="0" y="1759585"/>
                </a:moveTo>
                <a:lnTo>
                  <a:pt x="2932683" y="1759585"/>
                </a:lnTo>
                <a:lnTo>
                  <a:pt x="2932683" y="0"/>
                </a:lnTo>
                <a:lnTo>
                  <a:pt x="0" y="0"/>
                </a:lnTo>
                <a:lnTo>
                  <a:pt x="0" y="175958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857495" y="4542472"/>
            <a:ext cx="2933065" cy="140716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445770" marR="436245" algn="ctr">
              <a:lnSpc>
                <a:spcPts val="3520"/>
              </a:lnSpc>
              <a:spcBef>
                <a:spcPts val="490"/>
              </a:spcBef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Strumenti</a:t>
            </a:r>
            <a:r>
              <a:rPr sz="3200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di  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pagamento 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insoliti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31569" y="2313432"/>
            <a:ext cx="2933065" cy="1759585"/>
          </a:xfrm>
          <a:prstGeom prst="rect">
            <a:avLst/>
          </a:prstGeom>
          <a:solidFill>
            <a:srgbClr val="97A9D4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800">
              <a:latin typeface="Times New Roman"/>
              <a:cs typeface="Times New Roman"/>
            </a:endParaRPr>
          </a:p>
          <a:p>
            <a:pPr marL="803275" marR="227965" indent="-570230">
              <a:lnSpc>
                <a:spcPts val="3520"/>
              </a:lnSpc>
              <a:spcBef>
                <a:spcPts val="5"/>
              </a:spcBef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Servizi 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pagati</a:t>
            </a:r>
            <a:r>
              <a:rPr sz="3200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e 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non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resi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57496" y="2313432"/>
            <a:ext cx="2933065" cy="1759585"/>
          </a:xfrm>
          <a:prstGeom prst="rect">
            <a:avLst/>
          </a:prstGeom>
          <a:solidFill>
            <a:srgbClr val="97A9D4"/>
          </a:solidFill>
        </p:spPr>
        <p:txBody>
          <a:bodyPr vert="horz" wrap="square" lIns="0" tIns="181610" rIns="0" bIns="0" rtlCol="0">
            <a:spAutoFit/>
          </a:bodyPr>
          <a:lstStyle/>
          <a:p>
            <a:pPr marL="537210" marR="527685" indent="-1270" algn="ctr">
              <a:lnSpc>
                <a:spcPct val="91600"/>
              </a:lnSpc>
              <a:spcBef>
                <a:spcPts val="1430"/>
              </a:spcBef>
            </a:pPr>
            <a:r>
              <a:rPr sz="3200" spc="-30" dirty="0">
                <a:solidFill>
                  <a:srgbClr val="FFFFFF"/>
                </a:solidFill>
                <a:latin typeface="Calibri"/>
                <a:cs typeface="Calibri"/>
              </a:rPr>
              <a:t>Fatture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  </a:t>
            </a:r>
            <a:r>
              <a:rPr sz="3200" spc="-2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3200" spc="-2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200" spc="-5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oparti  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inesistenti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57845" y="4366260"/>
            <a:ext cx="2933065" cy="1759585"/>
          </a:xfrm>
          <a:prstGeom prst="rect">
            <a:avLst/>
          </a:prstGeom>
          <a:solidFill>
            <a:srgbClr val="5477C1"/>
          </a:solidFill>
        </p:spPr>
        <p:txBody>
          <a:bodyPr vert="horz" wrap="square" lIns="0" tIns="182245" rIns="0" bIns="0" rtlCol="0">
            <a:spAutoFit/>
          </a:bodyPr>
          <a:lstStyle/>
          <a:p>
            <a:pPr marL="137795" marR="131445" indent="2540" algn="ctr">
              <a:lnSpc>
                <a:spcPct val="91600"/>
              </a:lnSpc>
              <a:spcBef>
                <a:spcPts val="1435"/>
              </a:spcBef>
            </a:pPr>
            <a:r>
              <a:rPr sz="3200" spc="-30" dirty="0">
                <a:solidFill>
                  <a:srgbClr val="FFFFFF"/>
                </a:solidFill>
                <a:latin typeface="Calibri"/>
                <a:cs typeface="Calibri"/>
              </a:rPr>
              <a:t>Fatture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emesse 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assenza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di  doc</a:t>
            </a:r>
            <a:r>
              <a:rPr sz="32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giustificativi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7537" y="1268730"/>
            <a:ext cx="1152525" cy="3384550"/>
          </a:xfrm>
          <a:custGeom>
            <a:avLst/>
            <a:gdLst/>
            <a:ahLst/>
            <a:cxnLst/>
            <a:rect l="l" t="t" r="r" b="b"/>
            <a:pathLst>
              <a:path w="1152525" h="3384550">
                <a:moveTo>
                  <a:pt x="576072" y="0"/>
                </a:moveTo>
                <a:lnTo>
                  <a:pt x="528826" y="5610"/>
                </a:lnTo>
                <a:lnTo>
                  <a:pt x="482632" y="22149"/>
                </a:lnTo>
                <a:lnTo>
                  <a:pt x="437637" y="49183"/>
                </a:lnTo>
                <a:lnTo>
                  <a:pt x="393991" y="86275"/>
                </a:lnTo>
                <a:lnTo>
                  <a:pt x="351842" y="132990"/>
                </a:lnTo>
                <a:lnTo>
                  <a:pt x="311337" y="188893"/>
                </a:lnTo>
                <a:lnTo>
                  <a:pt x="272625" y="253547"/>
                </a:lnTo>
                <a:lnTo>
                  <a:pt x="253988" y="289020"/>
                </a:lnTo>
                <a:lnTo>
                  <a:pt x="235854" y="326518"/>
                </a:lnTo>
                <a:lnTo>
                  <a:pt x="218243" y="365985"/>
                </a:lnTo>
                <a:lnTo>
                  <a:pt x="201173" y="407369"/>
                </a:lnTo>
                <a:lnTo>
                  <a:pt x="184663" y="450613"/>
                </a:lnTo>
                <a:lnTo>
                  <a:pt x="168730" y="495665"/>
                </a:lnTo>
                <a:lnTo>
                  <a:pt x="153394" y="542468"/>
                </a:lnTo>
                <a:lnTo>
                  <a:pt x="138673" y="590970"/>
                </a:lnTo>
                <a:lnTo>
                  <a:pt x="124586" y="641115"/>
                </a:lnTo>
                <a:lnTo>
                  <a:pt x="111150" y="692850"/>
                </a:lnTo>
                <a:lnTo>
                  <a:pt x="98386" y="746118"/>
                </a:lnTo>
                <a:lnTo>
                  <a:pt x="86310" y="800867"/>
                </a:lnTo>
                <a:lnTo>
                  <a:pt x="74943" y="857042"/>
                </a:lnTo>
                <a:lnTo>
                  <a:pt x="64301" y="914588"/>
                </a:lnTo>
                <a:lnTo>
                  <a:pt x="54405" y="973450"/>
                </a:lnTo>
                <a:lnTo>
                  <a:pt x="45271" y="1033575"/>
                </a:lnTo>
                <a:lnTo>
                  <a:pt x="36920" y="1094908"/>
                </a:lnTo>
                <a:lnTo>
                  <a:pt x="29369" y="1157394"/>
                </a:lnTo>
                <a:lnTo>
                  <a:pt x="22637" y="1220979"/>
                </a:lnTo>
                <a:lnTo>
                  <a:pt x="16742" y="1285609"/>
                </a:lnTo>
                <a:lnTo>
                  <a:pt x="11704" y="1351229"/>
                </a:lnTo>
                <a:lnTo>
                  <a:pt x="7540" y="1417785"/>
                </a:lnTo>
                <a:lnTo>
                  <a:pt x="4269" y="1485221"/>
                </a:lnTo>
                <a:lnTo>
                  <a:pt x="1909" y="1553485"/>
                </a:lnTo>
                <a:lnTo>
                  <a:pt x="480" y="1622521"/>
                </a:lnTo>
                <a:lnTo>
                  <a:pt x="0" y="1692275"/>
                </a:lnTo>
                <a:lnTo>
                  <a:pt x="480" y="1762019"/>
                </a:lnTo>
                <a:lnTo>
                  <a:pt x="1909" y="1831046"/>
                </a:lnTo>
                <a:lnTo>
                  <a:pt x="4269" y="1899301"/>
                </a:lnTo>
                <a:lnTo>
                  <a:pt x="7540" y="1966730"/>
                </a:lnTo>
                <a:lnTo>
                  <a:pt x="11704" y="2033278"/>
                </a:lnTo>
                <a:lnTo>
                  <a:pt x="16742" y="2098891"/>
                </a:lnTo>
                <a:lnTo>
                  <a:pt x="22637" y="2163514"/>
                </a:lnTo>
                <a:lnTo>
                  <a:pt x="29369" y="2227093"/>
                </a:lnTo>
                <a:lnTo>
                  <a:pt x="36920" y="2289573"/>
                </a:lnTo>
                <a:lnTo>
                  <a:pt x="45271" y="2350900"/>
                </a:lnTo>
                <a:lnTo>
                  <a:pt x="54405" y="2411020"/>
                </a:lnTo>
                <a:lnTo>
                  <a:pt x="64301" y="2469878"/>
                </a:lnTo>
                <a:lnTo>
                  <a:pt x="74943" y="2527419"/>
                </a:lnTo>
                <a:lnTo>
                  <a:pt x="86310" y="2583590"/>
                </a:lnTo>
                <a:lnTo>
                  <a:pt x="98386" y="2638335"/>
                </a:lnTo>
                <a:lnTo>
                  <a:pt x="111150" y="2691600"/>
                </a:lnTo>
                <a:lnTo>
                  <a:pt x="124586" y="2743331"/>
                </a:lnTo>
                <a:lnTo>
                  <a:pt x="138673" y="2793473"/>
                </a:lnTo>
                <a:lnTo>
                  <a:pt x="153394" y="2841972"/>
                </a:lnTo>
                <a:lnTo>
                  <a:pt x="168730" y="2888773"/>
                </a:lnTo>
                <a:lnTo>
                  <a:pt x="184663" y="2933822"/>
                </a:lnTo>
                <a:lnTo>
                  <a:pt x="201173" y="2977065"/>
                </a:lnTo>
                <a:lnTo>
                  <a:pt x="218243" y="3018447"/>
                </a:lnTo>
                <a:lnTo>
                  <a:pt x="235854" y="3057913"/>
                </a:lnTo>
                <a:lnTo>
                  <a:pt x="253988" y="3095409"/>
                </a:lnTo>
                <a:lnTo>
                  <a:pt x="272625" y="3130880"/>
                </a:lnTo>
                <a:lnTo>
                  <a:pt x="291747" y="3164273"/>
                </a:lnTo>
                <a:lnTo>
                  <a:pt x="331374" y="3224604"/>
                </a:lnTo>
                <a:lnTo>
                  <a:pt x="372720" y="3275966"/>
                </a:lnTo>
                <a:lnTo>
                  <a:pt x="415637" y="3317924"/>
                </a:lnTo>
                <a:lnTo>
                  <a:pt x="459975" y="3350041"/>
                </a:lnTo>
                <a:lnTo>
                  <a:pt x="505588" y="3371882"/>
                </a:lnTo>
                <a:lnTo>
                  <a:pt x="552326" y="3383011"/>
                </a:lnTo>
                <a:lnTo>
                  <a:pt x="576072" y="3384423"/>
                </a:lnTo>
                <a:lnTo>
                  <a:pt x="599821" y="3383011"/>
                </a:lnTo>
                <a:lnTo>
                  <a:pt x="646566" y="3371882"/>
                </a:lnTo>
                <a:lnTo>
                  <a:pt x="692184" y="3350041"/>
                </a:lnTo>
                <a:lnTo>
                  <a:pt x="736525" y="3317924"/>
                </a:lnTo>
                <a:lnTo>
                  <a:pt x="779442" y="3275966"/>
                </a:lnTo>
                <a:lnTo>
                  <a:pt x="820787" y="3224604"/>
                </a:lnTo>
                <a:lnTo>
                  <a:pt x="860411" y="3164273"/>
                </a:lnTo>
                <a:lnTo>
                  <a:pt x="879532" y="3130880"/>
                </a:lnTo>
                <a:lnTo>
                  <a:pt x="898167" y="3095409"/>
                </a:lnTo>
                <a:lnTo>
                  <a:pt x="916298" y="3057913"/>
                </a:lnTo>
                <a:lnTo>
                  <a:pt x="933907" y="3018447"/>
                </a:lnTo>
                <a:lnTo>
                  <a:pt x="950974" y="2977065"/>
                </a:lnTo>
                <a:lnTo>
                  <a:pt x="967482" y="2933822"/>
                </a:lnTo>
                <a:lnTo>
                  <a:pt x="983411" y="2888773"/>
                </a:lnTo>
                <a:lnTo>
                  <a:pt x="998744" y="2841972"/>
                </a:lnTo>
                <a:lnTo>
                  <a:pt x="1013462" y="2793473"/>
                </a:lnTo>
                <a:lnTo>
                  <a:pt x="1027546" y="2743331"/>
                </a:lnTo>
                <a:lnTo>
                  <a:pt x="1040978" y="2691600"/>
                </a:lnTo>
                <a:lnTo>
                  <a:pt x="1053739" y="2638335"/>
                </a:lnTo>
                <a:lnTo>
                  <a:pt x="1065811" y="2583590"/>
                </a:lnTo>
                <a:lnTo>
                  <a:pt x="1077176" y="2527419"/>
                </a:lnTo>
                <a:lnTo>
                  <a:pt x="1087814" y="2469878"/>
                </a:lnTo>
                <a:lnTo>
                  <a:pt x="1097708" y="2411020"/>
                </a:lnTo>
                <a:lnTo>
                  <a:pt x="1106838" y="2350900"/>
                </a:lnTo>
                <a:lnTo>
                  <a:pt x="1115186" y="2289573"/>
                </a:lnTo>
                <a:lnTo>
                  <a:pt x="1122735" y="2227093"/>
                </a:lnTo>
                <a:lnTo>
                  <a:pt x="1129464" y="2163514"/>
                </a:lnTo>
                <a:lnTo>
                  <a:pt x="1135357" y="2098891"/>
                </a:lnTo>
                <a:lnTo>
                  <a:pt x="1140393" y="2033278"/>
                </a:lnTo>
                <a:lnTo>
                  <a:pt x="1144556" y="1966730"/>
                </a:lnTo>
                <a:lnTo>
                  <a:pt x="1147825" y="1899301"/>
                </a:lnTo>
                <a:lnTo>
                  <a:pt x="1150184" y="1831046"/>
                </a:lnTo>
                <a:lnTo>
                  <a:pt x="1151612" y="1762019"/>
                </a:lnTo>
                <a:lnTo>
                  <a:pt x="1152093" y="1692275"/>
                </a:lnTo>
                <a:lnTo>
                  <a:pt x="1151612" y="1622521"/>
                </a:lnTo>
                <a:lnTo>
                  <a:pt x="1150184" y="1553485"/>
                </a:lnTo>
                <a:lnTo>
                  <a:pt x="1147825" y="1485221"/>
                </a:lnTo>
                <a:lnTo>
                  <a:pt x="1144556" y="1417785"/>
                </a:lnTo>
                <a:lnTo>
                  <a:pt x="1140393" y="1351229"/>
                </a:lnTo>
                <a:lnTo>
                  <a:pt x="1135357" y="1285609"/>
                </a:lnTo>
                <a:lnTo>
                  <a:pt x="1129464" y="1220979"/>
                </a:lnTo>
                <a:lnTo>
                  <a:pt x="1122735" y="1157394"/>
                </a:lnTo>
                <a:lnTo>
                  <a:pt x="1115186" y="1094908"/>
                </a:lnTo>
                <a:lnTo>
                  <a:pt x="1106838" y="1033575"/>
                </a:lnTo>
                <a:lnTo>
                  <a:pt x="1097708" y="973450"/>
                </a:lnTo>
                <a:lnTo>
                  <a:pt x="1087814" y="914588"/>
                </a:lnTo>
                <a:lnTo>
                  <a:pt x="1077176" y="857042"/>
                </a:lnTo>
                <a:lnTo>
                  <a:pt x="1065811" y="800867"/>
                </a:lnTo>
                <a:lnTo>
                  <a:pt x="1053739" y="746118"/>
                </a:lnTo>
                <a:lnTo>
                  <a:pt x="1040978" y="692850"/>
                </a:lnTo>
                <a:lnTo>
                  <a:pt x="1027546" y="641115"/>
                </a:lnTo>
                <a:lnTo>
                  <a:pt x="1013462" y="590970"/>
                </a:lnTo>
                <a:lnTo>
                  <a:pt x="998744" y="542468"/>
                </a:lnTo>
                <a:lnTo>
                  <a:pt x="983411" y="495665"/>
                </a:lnTo>
                <a:lnTo>
                  <a:pt x="967482" y="450613"/>
                </a:lnTo>
                <a:lnTo>
                  <a:pt x="950974" y="407369"/>
                </a:lnTo>
                <a:lnTo>
                  <a:pt x="933907" y="365985"/>
                </a:lnTo>
                <a:lnTo>
                  <a:pt x="916298" y="326518"/>
                </a:lnTo>
                <a:lnTo>
                  <a:pt x="898167" y="289020"/>
                </a:lnTo>
                <a:lnTo>
                  <a:pt x="879532" y="253547"/>
                </a:lnTo>
                <a:lnTo>
                  <a:pt x="860411" y="220153"/>
                </a:lnTo>
                <a:lnTo>
                  <a:pt x="820787" y="159820"/>
                </a:lnTo>
                <a:lnTo>
                  <a:pt x="779442" y="108457"/>
                </a:lnTo>
                <a:lnTo>
                  <a:pt x="736525" y="66499"/>
                </a:lnTo>
                <a:lnTo>
                  <a:pt x="692184" y="34382"/>
                </a:lnTo>
                <a:lnTo>
                  <a:pt x="646566" y="12540"/>
                </a:lnTo>
                <a:lnTo>
                  <a:pt x="599821" y="1411"/>
                </a:lnTo>
                <a:lnTo>
                  <a:pt x="576072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7537" y="1268730"/>
            <a:ext cx="1152525" cy="3384550"/>
          </a:xfrm>
          <a:custGeom>
            <a:avLst/>
            <a:gdLst/>
            <a:ahLst/>
            <a:cxnLst/>
            <a:rect l="l" t="t" r="r" b="b"/>
            <a:pathLst>
              <a:path w="1152525" h="3384550">
                <a:moveTo>
                  <a:pt x="0" y="1692275"/>
                </a:moveTo>
                <a:lnTo>
                  <a:pt x="480" y="1622521"/>
                </a:lnTo>
                <a:lnTo>
                  <a:pt x="1909" y="1553485"/>
                </a:lnTo>
                <a:lnTo>
                  <a:pt x="4269" y="1485221"/>
                </a:lnTo>
                <a:lnTo>
                  <a:pt x="7540" y="1417785"/>
                </a:lnTo>
                <a:lnTo>
                  <a:pt x="11704" y="1351229"/>
                </a:lnTo>
                <a:lnTo>
                  <a:pt x="16742" y="1285609"/>
                </a:lnTo>
                <a:lnTo>
                  <a:pt x="22637" y="1220979"/>
                </a:lnTo>
                <a:lnTo>
                  <a:pt x="29369" y="1157394"/>
                </a:lnTo>
                <a:lnTo>
                  <a:pt x="36920" y="1094908"/>
                </a:lnTo>
                <a:lnTo>
                  <a:pt x="45271" y="1033575"/>
                </a:lnTo>
                <a:lnTo>
                  <a:pt x="54405" y="973450"/>
                </a:lnTo>
                <a:lnTo>
                  <a:pt x="64301" y="914588"/>
                </a:lnTo>
                <a:lnTo>
                  <a:pt x="74943" y="857042"/>
                </a:lnTo>
                <a:lnTo>
                  <a:pt x="86310" y="800867"/>
                </a:lnTo>
                <a:lnTo>
                  <a:pt x="98386" y="746118"/>
                </a:lnTo>
                <a:lnTo>
                  <a:pt x="111150" y="692850"/>
                </a:lnTo>
                <a:lnTo>
                  <a:pt x="124586" y="641115"/>
                </a:lnTo>
                <a:lnTo>
                  <a:pt x="138673" y="590970"/>
                </a:lnTo>
                <a:lnTo>
                  <a:pt x="153394" y="542468"/>
                </a:lnTo>
                <a:lnTo>
                  <a:pt x="168730" y="495665"/>
                </a:lnTo>
                <a:lnTo>
                  <a:pt x="184663" y="450613"/>
                </a:lnTo>
                <a:lnTo>
                  <a:pt x="201173" y="407369"/>
                </a:lnTo>
                <a:lnTo>
                  <a:pt x="218243" y="365985"/>
                </a:lnTo>
                <a:lnTo>
                  <a:pt x="235854" y="326518"/>
                </a:lnTo>
                <a:lnTo>
                  <a:pt x="253988" y="289020"/>
                </a:lnTo>
                <a:lnTo>
                  <a:pt x="272625" y="253547"/>
                </a:lnTo>
                <a:lnTo>
                  <a:pt x="291747" y="220153"/>
                </a:lnTo>
                <a:lnTo>
                  <a:pt x="331374" y="159820"/>
                </a:lnTo>
                <a:lnTo>
                  <a:pt x="372720" y="108457"/>
                </a:lnTo>
                <a:lnTo>
                  <a:pt x="415637" y="66499"/>
                </a:lnTo>
                <a:lnTo>
                  <a:pt x="459975" y="34382"/>
                </a:lnTo>
                <a:lnTo>
                  <a:pt x="505588" y="12540"/>
                </a:lnTo>
                <a:lnTo>
                  <a:pt x="552326" y="1411"/>
                </a:lnTo>
                <a:lnTo>
                  <a:pt x="576072" y="0"/>
                </a:lnTo>
                <a:lnTo>
                  <a:pt x="599821" y="1411"/>
                </a:lnTo>
                <a:lnTo>
                  <a:pt x="646566" y="12540"/>
                </a:lnTo>
                <a:lnTo>
                  <a:pt x="692184" y="34382"/>
                </a:lnTo>
                <a:lnTo>
                  <a:pt x="736525" y="66499"/>
                </a:lnTo>
                <a:lnTo>
                  <a:pt x="779442" y="108457"/>
                </a:lnTo>
                <a:lnTo>
                  <a:pt x="820787" y="159820"/>
                </a:lnTo>
                <a:lnTo>
                  <a:pt x="860411" y="220153"/>
                </a:lnTo>
                <a:lnTo>
                  <a:pt x="879532" y="253547"/>
                </a:lnTo>
                <a:lnTo>
                  <a:pt x="898167" y="289020"/>
                </a:lnTo>
                <a:lnTo>
                  <a:pt x="916298" y="326518"/>
                </a:lnTo>
                <a:lnTo>
                  <a:pt x="933907" y="365985"/>
                </a:lnTo>
                <a:lnTo>
                  <a:pt x="950974" y="407369"/>
                </a:lnTo>
                <a:lnTo>
                  <a:pt x="967482" y="450613"/>
                </a:lnTo>
                <a:lnTo>
                  <a:pt x="983411" y="495665"/>
                </a:lnTo>
                <a:lnTo>
                  <a:pt x="998744" y="542468"/>
                </a:lnTo>
                <a:lnTo>
                  <a:pt x="1013462" y="590970"/>
                </a:lnTo>
                <a:lnTo>
                  <a:pt x="1027546" y="641115"/>
                </a:lnTo>
                <a:lnTo>
                  <a:pt x="1040978" y="692850"/>
                </a:lnTo>
                <a:lnTo>
                  <a:pt x="1053739" y="746118"/>
                </a:lnTo>
                <a:lnTo>
                  <a:pt x="1065811" y="800867"/>
                </a:lnTo>
                <a:lnTo>
                  <a:pt x="1077176" y="857042"/>
                </a:lnTo>
                <a:lnTo>
                  <a:pt x="1087814" y="914588"/>
                </a:lnTo>
                <a:lnTo>
                  <a:pt x="1097708" y="973450"/>
                </a:lnTo>
                <a:lnTo>
                  <a:pt x="1106838" y="1033575"/>
                </a:lnTo>
                <a:lnTo>
                  <a:pt x="1115186" y="1094908"/>
                </a:lnTo>
                <a:lnTo>
                  <a:pt x="1122735" y="1157394"/>
                </a:lnTo>
                <a:lnTo>
                  <a:pt x="1129464" y="1220979"/>
                </a:lnTo>
                <a:lnTo>
                  <a:pt x="1135357" y="1285609"/>
                </a:lnTo>
                <a:lnTo>
                  <a:pt x="1140393" y="1351229"/>
                </a:lnTo>
                <a:lnTo>
                  <a:pt x="1144556" y="1417785"/>
                </a:lnTo>
                <a:lnTo>
                  <a:pt x="1147825" y="1485221"/>
                </a:lnTo>
                <a:lnTo>
                  <a:pt x="1150184" y="1553485"/>
                </a:lnTo>
                <a:lnTo>
                  <a:pt x="1151612" y="1622521"/>
                </a:lnTo>
                <a:lnTo>
                  <a:pt x="1152093" y="1692275"/>
                </a:lnTo>
                <a:lnTo>
                  <a:pt x="1151612" y="1762019"/>
                </a:lnTo>
                <a:lnTo>
                  <a:pt x="1150184" y="1831046"/>
                </a:lnTo>
                <a:lnTo>
                  <a:pt x="1147825" y="1899301"/>
                </a:lnTo>
                <a:lnTo>
                  <a:pt x="1144556" y="1966730"/>
                </a:lnTo>
                <a:lnTo>
                  <a:pt x="1140393" y="2033278"/>
                </a:lnTo>
                <a:lnTo>
                  <a:pt x="1135357" y="2098891"/>
                </a:lnTo>
                <a:lnTo>
                  <a:pt x="1129464" y="2163514"/>
                </a:lnTo>
                <a:lnTo>
                  <a:pt x="1122735" y="2227093"/>
                </a:lnTo>
                <a:lnTo>
                  <a:pt x="1115186" y="2289573"/>
                </a:lnTo>
                <a:lnTo>
                  <a:pt x="1106838" y="2350900"/>
                </a:lnTo>
                <a:lnTo>
                  <a:pt x="1097708" y="2411020"/>
                </a:lnTo>
                <a:lnTo>
                  <a:pt x="1087814" y="2469878"/>
                </a:lnTo>
                <a:lnTo>
                  <a:pt x="1077176" y="2527419"/>
                </a:lnTo>
                <a:lnTo>
                  <a:pt x="1065811" y="2583590"/>
                </a:lnTo>
                <a:lnTo>
                  <a:pt x="1053739" y="2638335"/>
                </a:lnTo>
                <a:lnTo>
                  <a:pt x="1040978" y="2691600"/>
                </a:lnTo>
                <a:lnTo>
                  <a:pt x="1027546" y="2743331"/>
                </a:lnTo>
                <a:lnTo>
                  <a:pt x="1013462" y="2793473"/>
                </a:lnTo>
                <a:lnTo>
                  <a:pt x="998744" y="2841972"/>
                </a:lnTo>
                <a:lnTo>
                  <a:pt x="983411" y="2888773"/>
                </a:lnTo>
                <a:lnTo>
                  <a:pt x="967482" y="2933822"/>
                </a:lnTo>
                <a:lnTo>
                  <a:pt x="950974" y="2977065"/>
                </a:lnTo>
                <a:lnTo>
                  <a:pt x="933907" y="3018447"/>
                </a:lnTo>
                <a:lnTo>
                  <a:pt x="916298" y="3057913"/>
                </a:lnTo>
                <a:lnTo>
                  <a:pt x="898167" y="3095409"/>
                </a:lnTo>
                <a:lnTo>
                  <a:pt x="879532" y="3130880"/>
                </a:lnTo>
                <a:lnTo>
                  <a:pt x="860411" y="3164273"/>
                </a:lnTo>
                <a:lnTo>
                  <a:pt x="820787" y="3224604"/>
                </a:lnTo>
                <a:lnTo>
                  <a:pt x="779442" y="3275966"/>
                </a:lnTo>
                <a:lnTo>
                  <a:pt x="736525" y="3317924"/>
                </a:lnTo>
                <a:lnTo>
                  <a:pt x="692184" y="3350041"/>
                </a:lnTo>
                <a:lnTo>
                  <a:pt x="646566" y="3371882"/>
                </a:lnTo>
                <a:lnTo>
                  <a:pt x="599821" y="3383011"/>
                </a:lnTo>
                <a:lnTo>
                  <a:pt x="576072" y="3384423"/>
                </a:lnTo>
                <a:lnTo>
                  <a:pt x="552326" y="3383011"/>
                </a:lnTo>
                <a:lnTo>
                  <a:pt x="505588" y="3371882"/>
                </a:lnTo>
                <a:lnTo>
                  <a:pt x="459975" y="3350041"/>
                </a:lnTo>
                <a:lnTo>
                  <a:pt x="415637" y="3317924"/>
                </a:lnTo>
                <a:lnTo>
                  <a:pt x="372720" y="3275966"/>
                </a:lnTo>
                <a:lnTo>
                  <a:pt x="331374" y="3224604"/>
                </a:lnTo>
                <a:lnTo>
                  <a:pt x="291747" y="3164273"/>
                </a:lnTo>
                <a:lnTo>
                  <a:pt x="272625" y="3130880"/>
                </a:lnTo>
                <a:lnTo>
                  <a:pt x="253988" y="3095409"/>
                </a:lnTo>
                <a:lnTo>
                  <a:pt x="235854" y="3057913"/>
                </a:lnTo>
                <a:lnTo>
                  <a:pt x="218243" y="3018447"/>
                </a:lnTo>
                <a:lnTo>
                  <a:pt x="201173" y="2977065"/>
                </a:lnTo>
                <a:lnTo>
                  <a:pt x="184663" y="2933822"/>
                </a:lnTo>
                <a:lnTo>
                  <a:pt x="168730" y="2888773"/>
                </a:lnTo>
                <a:lnTo>
                  <a:pt x="153394" y="2841972"/>
                </a:lnTo>
                <a:lnTo>
                  <a:pt x="138673" y="2793473"/>
                </a:lnTo>
                <a:lnTo>
                  <a:pt x="124586" y="2743331"/>
                </a:lnTo>
                <a:lnTo>
                  <a:pt x="111150" y="2691600"/>
                </a:lnTo>
                <a:lnTo>
                  <a:pt x="98386" y="2638335"/>
                </a:lnTo>
                <a:lnTo>
                  <a:pt x="86310" y="2583590"/>
                </a:lnTo>
                <a:lnTo>
                  <a:pt x="74943" y="2527419"/>
                </a:lnTo>
                <a:lnTo>
                  <a:pt x="64301" y="2469878"/>
                </a:lnTo>
                <a:lnTo>
                  <a:pt x="54405" y="2411020"/>
                </a:lnTo>
                <a:lnTo>
                  <a:pt x="45271" y="2350900"/>
                </a:lnTo>
                <a:lnTo>
                  <a:pt x="36920" y="2289573"/>
                </a:lnTo>
                <a:lnTo>
                  <a:pt x="29369" y="2227093"/>
                </a:lnTo>
                <a:lnTo>
                  <a:pt x="22637" y="2163514"/>
                </a:lnTo>
                <a:lnTo>
                  <a:pt x="16742" y="2098891"/>
                </a:lnTo>
                <a:lnTo>
                  <a:pt x="11704" y="2033278"/>
                </a:lnTo>
                <a:lnTo>
                  <a:pt x="7540" y="1966730"/>
                </a:lnTo>
                <a:lnTo>
                  <a:pt x="4269" y="1899301"/>
                </a:lnTo>
                <a:lnTo>
                  <a:pt x="1909" y="1831046"/>
                </a:lnTo>
                <a:lnTo>
                  <a:pt x="480" y="1762019"/>
                </a:lnTo>
                <a:lnTo>
                  <a:pt x="0" y="1692275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17295" y="2247646"/>
            <a:ext cx="65151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254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Modal  </a:t>
            </a: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ita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di  pa</a:t>
            </a:r>
            <a:r>
              <a:rPr sz="1800" spc="-3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am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ento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3894"/>
            <a:ext cx="8073390" cy="13970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2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spc="-25" dirty="0">
                <a:latin typeface="Calibri"/>
                <a:cs typeface="Calibri"/>
              </a:rPr>
              <a:t>INDICATORI </a:t>
            </a:r>
            <a:r>
              <a:rPr sz="1900" b="1" spc="-5" dirty="0">
                <a:latin typeface="Calibri"/>
                <a:cs typeface="Calibri"/>
              </a:rPr>
              <a:t>DI ANOMALIA </a:t>
            </a:r>
            <a:r>
              <a:rPr sz="1900" b="1" spc="-10" dirty="0">
                <a:latin typeface="Calibri"/>
                <a:cs typeface="Calibri"/>
              </a:rPr>
              <a:t>CONNESSI </a:t>
            </a:r>
            <a:r>
              <a:rPr sz="1900" b="1" spc="-5" dirty="0">
                <a:latin typeface="Calibri"/>
                <a:cs typeface="Calibri"/>
              </a:rPr>
              <a:t>AL </a:t>
            </a:r>
            <a:r>
              <a:rPr sz="1900" b="1" spc="-15" dirty="0">
                <a:latin typeface="Calibri"/>
                <a:cs typeface="Calibri"/>
              </a:rPr>
              <a:t>PROFILO</a:t>
            </a:r>
            <a:r>
              <a:rPr sz="1900" b="1" spc="120" dirty="0">
                <a:latin typeface="Calibri"/>
                <a:cs typeface="Calibri"/>
              </a:rPr>
              <a:t> </a:t>
            </a:r>
            <a:r>
              <a:rPr sz="1900" b="1" spc="-10" dirty="0">
                <a:latin typeface="Calibri"/>
                <a:cs typeface="Calibri"/>
              </a:rPr>
              <a:t>SOGGETTIVO</a:t>
            </a:r>
            <a:endParaRPr sz="1900">
              <a:latin typeface="Calibri"/>
              <a:cs typeface="Calibri"/>
            </a:endParaRPr>
          </a:p>
          <a:p>
            <a:pPr marL="355600" marR="5080" indent="-343535" algn="just">
              <a:lnSpc>
                <a:spcPts val="2590"/>
              </a:lnSpc>
              <a:spcBef>
                <a:spcPts val="58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1. Il </a:t>
            </a:r>
            <a:r>
              <a:rPr sz="2400" spc="-10" dirty="0">
                <a:latin typeface="Calibri"/>
                <a:cs typeface="Calibri"/>
              </a:rPr>
              <a:t>cliente fornisce informazioni palesemente </a:t>
            </a:r>
            <a:r>
              <a:rPr sz="2400" spc="-15" dirty="0">
                <a:latin typeface="Calibri"/>
                <a:cs typeface="Calibri"/>
              </a:rPr>
              <a:t>inesatte </a:t>
            </a:r>
            <a:r>
              <a:rPr sz="2400" dirty="0">
                <a:latin typeface="Calibri"/>
                <a:cs typeface="Calibri"/>
              </a:rPr>
              <a:t>o  </a:t>
            </a:r>
            <a:r>
              <a:rPr sz="2400" spc="-10" dirty="0">
                <a:latin typeface="Calibri"/>
                <a:cs typeface="Calibri"/>
              </a:rPr>
              <a:t>incomplete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10" dirty="0">
                <a:latin typeface="Calibri"/>
                <a:cs typeface="Calibri"/>
              </a:rPr>
              <a:t>false riguardo: </a:t>
            </a:r>
            <a:r>
              <a:rPr sz="2400" spc="-30" dirty="0">
                <a:latin typeface="Calibri"/>
                <a:cs typeface="Calibri"/>
              </a:rPr>
              <a:t>l’attività </a:t>
            </a:r>
            <a:r>
              <a:rPr sz="2400" spc="-15" dirty="0">
                <a:latin typeface="Calibri"/>
                <a:cs typeface="Calibri"/>
              </a:rPr>
              <a:t>esercitata; la  </a:t>
            </a:r>
            <a:r>
              <a:rPr sz="2400" spc="-5" dirty="0">
                <a:latin typeface="Calibri"/>
                <a:cs typeface="Calibri"/>
              </a:rPr>
              <a:t>situazione</a:t>
            </a:r>
            <a:r>
              <a:rPr sz="2400" spc="3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finanziaria,</a:t>
            </a:r>
            <a:r>
              <a:rPr sz="2400" spc="3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economica</a:t>
            </a:r>
            <a:r>
              <a:rPr sz="2400" spc="33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e/o</a:t>
            </a:r>
            <a:r>
              <a:rPr sz="2400" spc="30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patrimoniale</a:t>
            </a:r>
            <a:r>
              <a:rPr sz="2400" spc="3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propria</a:t>
            </a:r>
            <a:r>
              <a:rPr sz="2400" spc="3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60094" y="2987929"/>
          <a:ext cx="7768587" cy="9631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420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3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3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9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6992">
                <a:tc>
                  <a:txBody>
                    <a:bodyPr/>
                    <a:lstStyle/>
                    <a:p>
                      <a:pPr marL="31750">
                        <a:lnSpc>
                          <a:spcPts val="2280"/>
                        </a:lnSpc>
                        <a:tabLst>
                          <a:tab pos="2101215" algn="l"/>
                          <a:tab pos="3328035" algn="l"/>
                        </a:tabLst>
                      </a:pPr>
                      <a:r>
                        <a:rPr sz="2400" spc="-20" dirty="0">
                          <a:latin typeface="Calibri"/>
                          <a:cs typeface="Calibri"/>
                        </a:rPr>
                        <a:t>dell’eventuale	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gruppo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di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72390" algn="r">
                        <a:lnSpc>
                          <a:spcPts val="2280"/>
                        </a:lnSpc>
                        <a:tabLst>
                          <a:tab pos="2119630" algn="l"/>
                        </a:tabLst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app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2400" spc="-40" dirty="0">
                          <a:latin typeface="Calibri"/>
                          <a:cs typeface="Calibri"/>
                        </a:rPr>
                        <a:t>z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;	i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ts val="2280"/>
                        </a:lnSpc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poteri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228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di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marL="31750">
                        <a:lnSpc>
                          <a:spcPts val="2375"/>
                        </a:lnSpc>
                        <a:tabLst>
                          <a:tab pos="2192655" algn="l"/>
                          <a:tab pos="2570480" algn="l"/>
                        </a:tabLst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rappresentanza;	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la	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struttura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76835" algn="r">
                        <a:lnSpc>
                          <a:spcPts val="2375"/>
                        </a:lnSpc>
                        <a:tabLst>
                          <a:tab pos="391160" algn="l"/>
                          <a:tab pos="1706245" algn="l"/>
                          <a:tab pos="2030095" algn="l"/>
                        </a:tabLst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i	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opri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400" spc="-2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à	o	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di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ts val="2375"/>
                        </a:lnSpc>
                      </a:pPr>
                      <a:r>
                        <a:rPr sz="2400" spc="-15" dirty="0">
                          <a:latin typeface="Calibri"/>
                          <a:cs typeface="Calibri"/>
                        </a:rPr>
                        <a:t>controllo;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2375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il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992">
                <a:tc>
                  <a:txBody>
                    <a:bodyPr/>
                    <a:lstStyle/>
                    <a:p>
                      <a:pPr marL="31750">
                        <a:lnSpc>
                          <a:spcPts val="2375"/>
                        </a:lnSpc>
                      </a:pPr>
                      <a:r>
                        <a:rPr sz="2400" spc="-10" dirty="0">
                          <a:latin typeface="Calibri"/>
                          <a:cs typeface="Calibri"/>
                        </a:rPr>
                        <a:t>titolare 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effettivo.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535940" y="3959428"/>
            <a:ext cx="8072755" cy="211137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355600" marR="6350" indent="-343535" algn="just">
              <a:lnSpc>
                <a:spcPct val="90100"/>
              </a:lnSpc>
              <a:spcBef>
                <a:spcPts val="38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1.1. </a:t>
            </a:r>
            <a:r>
              <a:rPr sz="2400" spc="-5" dirty="0">
                <a:latin typeface="Calibri"/>
                <a:cs typeface="Calibri"/>
              </a:rPr>
              <a:t>Il </a:t>
            </a:r>
            <a:r>
              <a:rPr sz="2400" spc="-10" dirty="0">
                <a:latin typeface="Calibri"/>
                <a:cs typeface="Calibri"/>
              </a:rPr>
              <a:t>cliente fornisce informazioni </a:t>
            </a:r>
            <a:r>
              <a:rPr sz="2400" spc="-5" dirty="0">
                <a:latin typeface="Calibri"/>
                <a:cs typeface="Calibri"/>
              </a:rPr>
              <a:t>che risultano </a:t>
            </a:r>
            <a:r>
              <a:rPr sz="2400" spc="-10" dirty="0">
                <a:latin typeface="Calibri"/>
                <a:cs typeface="Calibri"/>
              </a:rPr>
              <a:t>palesemente  </a:t>
            </a:r>
            <a:r>
              <a:rPr sz="2400" spc="-15" dirty="0">
                <a:latin typeface="Calibri"/>
                <a:cs typeface="Calibri"/>
              </a:rPr>
              <a:t>difformi </a:t>
            </a:r>
            <a:r>
              <a:rPr sz="2400" spc="-5" dirty="0">
                <a:latin typeface="Calibri"/>
                <a:cs typeface="Calibri"/>
              </a:rPr>
              <a:t>dalle </a:t>
            </a:r>
            <a:r>
              <a:rPr sz="2400" spc="-10" dirty="0">
                <a:latin typeface="Calibri"/>
                <a:cs typeface="Calibri"/>
              </a:rPr>
              <a:t>evidenze </a:t>
            </a:r>
            <a:r>
              <a:rPr sz="2400" spc="-15" dirty="0">
                <a:latin typeface="Calibri"/>
                <a:cs typeface="Calibri"/>
              </a:rPr>
              <a:t>riscontrate </a:t>
            </a:r>
            <a:r>
              <a:rPr sz="2400" spc="-5" dirty="0">
                <a:latin typeface="Calibri"/>
                <a:cs typeface="Calibri"/>
              </a:rPr>
              <a:t>nello </a:t>
            </a:r>
            <a:r>
              <a:rPr sz="2400" spc="-15" dirty="0">
                <a:latin typeface="Calibri"/>
                <a:cs typeface="Calibri"/>
              </a:rPr>
              <a:t>svolgimento </a:t>
            </a:r>
            <a:r>
              <a:rPr sz="2400" spc="-5" dirty="0">
                <a:latin typeface="Calibri"/>
                <a:cs typeface="Calibri"/>
              </a:rPr>
              <a:t>delle  </a:t>
            </a:r>
            <a:r>
              <a:rPr sz="2400" spc="-15" dirty="0">
                <a:latin typeface="Calibri"/>
                <a:cs typeface="Calibri"/>
              </a:rPr>
              <a:t>procedure </a:t>
            </a:r>
            <a:r>
              <a:rPr sz="2400" spc="-5" dirty="0">
                <a:latin typeface="Calibri"/>
                <a:cs typeface="Calibri"/>
              </a:rPr>
              <a:t>di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revisione.</a:t>
            </a:r>
            <a:endParaRPr sz="24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90000"/>
              </a:lnSpc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1.2. </a:t>
            </a:r>
            <a:r>
              <a:rPr sz="2400" spc="-5" dirty="0">
                <a:latin typeface="Calibri"/>
                <a:cs typeface="Calibri"/>
              </a:rPr>
              <a:t>La documentazione </a:t>
            </a:r>
            <a:r>
              <a:rPr sz="2400" spc="-10" dirty="0">
                <a:latin typeface="Calibri"/>
                <a:cs typeface="Calibri"/>
              </a:rPr>
              <a:t>contabile </a:t>
            </a:r>
            <a:r>
              <a:rPr sz="2400" spc="-15" dirty="0">
                <a:latin typeface="Calibri"/>
                <a:cs typeface="Calibri"/>
              </a:rPr>
              <a:t>sembra </a:t>
            </a:r>
            <a:r>
              <a:rPr sz="2400" spc="-5" dirty="0">
                <a:latin typeface="Calibri"/>
                <a:cs typeface="Calibri"/>
              </a:rPr>
              <a:t>essere </a:t>
            </a:r>
            <a:r>
              <a:rPr sz="2400" spc="-10" dirty="0">
                <a:latin typeface="Calibri"/>
                <a:cs typeface="Calibri"/>
              </a:rPr>
              <a:t>manipolata, 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dirty="0">
                <a:latin typeface="Calibri"/>
                <a:cs typeface="Calibri"/>
              </a:rPr>
              <a:t>è </a:t>
            </a:r>
            <a:r>
              <a:rPr sz="2400" spc="-10" dirty="0">
                <a:latin typeface="Calibri"/>
                <a:cs typeface="Calibri"/>
              </a:rPr>
              <a:t>presente </a:t>
            </a:r>
            <a:r>
              <a:rPr sz="2400" spc="-5" dirty="0">
                <a:latin typeface="Calibri"/>
                <a:cs typeface="Calibri"/>
              </a:rPr>
              <a:t>solo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5" dirty="0">
                <a:latin typeface="Calibri"/>
                <a:cs typeface="Calibri"/>
              </a:rPr>
              <a:t>fotocopia </a:t>
            </a:r>
            <a:r>
              <a:rPr sz="2400" dirty="0">
                <a:latin typeface="Calibri"/>
                <a:cs typeface="Calibri"/>
              </a:rPr>
              <a:t>o in </a:t>
            </a:r>
            <a:r>
              <a:rPr sz="2400" spc="-20" dirty="0">
                <a:latin typeface="Calibri"/>
                <a:cs typeface="Calibri"/>
              </a:rPr>
              <a:t>formato </a:t>
            </a:r>
            <a:r>
              <a:rPr sz="2400" spc="-15" dirty="0">
                <a:latin typeface="Calibri"/>
                <a:cs typeface="Calibri"/>
              </a:rPr>
              <a:t>elettronico  </a:t>
            </a:r>
            <a:r>
              <a:rPr sz="2400" spc="-20" dirty="0">
                <a:latin typeface="Calibri"/>
                <a:cs typeface="Calibri"/>
              </a:rPr>
              <a:t>ove </a:t>
            </a:r>
            <a:r>
              <a:rPr sz="2400" spc="-10" dirty="0">
                <a:latin typeface="Calibri"/>
                <a:cs typeface="Calibri"/>
              </a:rPr>
              <a:t>dovrebbe </a:t>
            </a:r>
            <a:r>
              <a:rPr sz="2400" spc="-5" dirty="0">
                <a:latin typeface="Calibri"/>
                <a:cs typeface="Calibri"/>
              </a:rPr>
              <a:t>essere </a:t>
            </a:r>
            <a:r>
              <a:rPr sz="2400" spc="-15" dirty="0">
                <a:latin typeface="Calibri"/>
                <a:cs typeface="Calibri"/>
              </a:rPr>
              <a:t>presente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5" dirty="0">
                <a:latin typeface="Calibri"/>
                <a:cs typeface="Calibri"/>
              </a:rPr>
              <a:t>forma</a:t>
            </a:r>
            <a:r>
              <a:rPr sz="2400" spc="7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originale.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333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6113"/>
            <a:ext cx="8074025" cy="4271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3535">
              <a:lnSpc>
                <a:spcPts val="2275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spc="-25" dirty="0">
                <a:latin typeface="Calibri"/>
                <a:cs typeface="Calibri"/>
              </a:rPr>
              <a:t>INDICATORI </a:t>
            </a:r>
            <a:r>
              <a:rPr sz="1900" b="1" spc="-5" dirty="0">
                <a:latin typeface="Calibri"/>
                <a:cs typeface="Calibri"/>
              </a:rPr>
              <a:t>DI ANOMALIA </a:t>
            </a:r>
            <a:r>
              <a:rPr sz="1900" b="1" spc="-10" dirty="0">
                <a:latin typeface="Calibri"/>
                <a:cs typeface="Calibri"/>
              </a:rPr>
              <a:t>CONNESSI </a:t>
            </a:r>
            <a:r>
              <a:rPr sz="1900" b="1" spc="-5" dirty="0">
                <a:latin typeface="Calibri"/>
                <a:cs typeface="Calibri"/>
              </a:rPr>
              <a:t>AL </a:t>
            </a:r>
            <a:r>
              <a:rPr sz="1900" b="1" spc="-15" dirty="0">
                <a:latin typeface="Calibri"/>
                <a:cs typeface="Calibri"/>
              </a:rPr>
              <a:t>PROFILO </a:t>
            </a:r>
            <a:r>
              <a:rPr sz="1900" b="1" spc="-5" dirty="0">
                <a:latin typeface="Calibri"/>
                <a:cs typeface="Calibri"/>
              </a:rPr>
              <a:t>SOGGETTIVO:</a:t>
            </a:r>
            <a:r>
              <a:rPr sz="1900" b="1" spc="120" dirty="0">
                <a:latin typeface="Calibri"/>
                <a:cs typeface="Calibri"/>
              </a:rPr>
              <a:t> </a:t>
            </a:r>
            <a:r>
              <a:rPr sz="1900" b="1" spc="-10" dirty="0">
                <a:latin typeface="Calibri"/>
                <a:cs typeface="Calibri"/>
              </a:rPr>
              <a:t>SEGUE</a:t>
            </a:r>
            <a:endParaRPr sz="1900">
              <a:latin typeface="Calibri"/>
              <a:cs typeface="Calibri"/>
            </a:endParaRPr>
          </a:p>
          <a:p>
            <a:pPr marL="355600" marR="5715" indent="-343535" algn="just">
              <a:lnSpc>
                <a:spcPct val="80000"/>
              </a:lnSpc>
              <a:spcBef>
                <a:spcPts val="525"/>
              </a:spcBef>
              <a:buFont typeface="Arial"/>
              <a:buChar char="•"/>
              <a:tabLst>
                <a:tab pos="356235" algn="l"/>
              </a:tabLst>
            </a:pPr>
            <a:r>
              <a:rPr sz="2200" spc="-5" dirty="0">
                <a:latin typeface="Calibri"/>
                <a:cs typeface="Calibri"/>
              </a:rPr>
              <a:t>2. Il </a:t>
            </a:r>
            <a:r>
              <a:rPr sz="2200" spc="-10" dirty="0">
                <a:latin typeface="Calibri"/>
                <a:cs typeface="Calibri"/>
              </a:rPr>
              <a:t>cliente </a:t>
            </a:r>
            <a:r>
              <a:rPr sz="2200" spc="5" dirty="0">
                <a:latin typeface="Calibri"/>
                <a:cs typeface="Calibri"/>
              </a:rPr>
              <a:t>si </a:t>
            </a:r>
            <a:r>
              <a:rPr sz="2200" spc="-15" dirty="0">
                <a:latin typeface="Calibri"/>
                <a:cs typeface="Calibri"/>
              </a:rPr>
              <a:t>mostra riluttante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5" dirty="0">
                <a:latin typeface="Calibri"/>
                <a:cs typeface="Calibri"/>
              </a:rPr>
              <a:t>fornire ovvero </a:t>
            </a:r>
            <a:r>
              <a:rPr sz="2200" spc="-10" dirty="0">
                <a:latin typeface="Calibri"/>
                <a:cs typeface="Calibri"/>
              </a:rPr>
              <a:t>rifiuta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5" dirty="0">
                <a:latin typeface="Calibri"/>
                <a:cs typeface="Calibri"/>
              </a:rPr>
              <a:t>fornire  </a:t>
            </a:r>
            <a:r>
              <a:rPr sz="2200" spc="-10" dirty="0">
                <a:latin typeface="Calibri"/>
                <a:cs typeface="Calibri"/>
              </a:rPr>
              <a:t>informazioni, dati </a:t>
            </a:r>
            <a:r>
              <a:rPr sz="2200" spc="-5" dirty="0">
                <a:latin typeface="Calibri"/>
                <a:cs typeface="Calibri"/>
              </a:rPr>
              <a:t>e documenti </a:t>
            </a:r>
            <a:r>
              <a:rPr sz="2200" spc="-10" dirty="0">
                <a:latin typeface="Calibri"/>
                <a:cs typeface="Calibri"/>
              </a:rPr>
              <a:t>comunemente </a:t>
            </a:r>
            <a:r>
              <a:rPr sz="2200" spc="-5" dirty="0">
                <a:latin typeface="Calibri"/>
                <a:cs typeface="Calibri"/>
              </a:rPr>
              <a:t>acquisiti per  </a:t>
            </a:r>
            <a:r>
              <a:rPr sz="2200" spc="-15" dirty="0">
                <a:latin typeface="Calibri"/>
                <a:cs typeface="Calibri"/>
              </a:rPr>
              <a:t>l’esecuzione </a:t>
            </a:r>
            <a:r>
              <a:rPr sz="2200" spc="-10" dirty="0">
                <a:latin typeface="Calibri"/>
                <a:cs typeface="Calibri"/>
              </a:rPr>
              <a:t>della prestazione, senza </a:t>
            </a:r>
            <a:r>
              <a:rPr sz="2200" spc="-5" dirty="0">
                <a:latin typeface="Calibri"/>
                <a:cs typeface="Calibri"/>
              </a:rPr>
              <a:t>alcuna </a:t>
            </a:r>
            <a:r>
              <a:rPr sz="2200" spc="-10" dirty="0">
                <a:latin typeface="Calibri"/>
                <a:cs typeface="Calibri"/>
              </a:rPr>
              <a:t>plausibile  giustificazione.</a:t>
            </a:r>
            <a:endParaRPr sz="2200">
              <a:latin typeface="Calibri"/>
              <a:cs typeface="Calibri"/>
            </a:endParaRPr>
          </a:p>
          <a:p>
            <a:pPr marL="355600" marR="6350" indent="-343535" algn="just">
              <a:lnSpc>
                <a:spcPct val="80000"/>
              </a:lnSpc>
              <a:spcBef>
                <a:spcPts val="530"/>
              </a:spcBef>
              <a:buFont typeface="Arial"/>
              <a:buChar char="•"/>
              <a:tabLst>
                <a:tab pos="356235" algn="l"/>
              </a:tabLst>
            </a:pPr>
            <a:r>
              <a:rPr sz="2200" spc="-5" dirty="0">
                <a:latin typeface="Calibri"/>
                <a:cs typeface="Calibri"/>
              </a:rPr>
              <a:t>2.1. Il </a:t>
            </a:r>
            <a:r>
              <a:rPr sz="2200" spc="-15" dirty="0">
                <a:latin typeface="Calibri"/>
                <a:cs typeface="Calibri"/>
              </a:rPr>
              <a:t>cliente </a:t>
            </a:r>
            <a:r>
              <a:rPr sz="2200" spc="-10" dirty="0">
                <a:latin typeface="Calibri"/>
                <a:cs typeface="Calibri"/>
              </a:rPr>
              <a:t>rifiuta di </a:t>
            </a:r>
            <a:r>
              <a:rPr sz="2200" spc="-15" dirty="0">
                <a:latin typeface="Calibri"/>
                <a:cs typeface="Calibri"/>
              </a:rPr>
              <a:t>concedere </a:t>
            </a:r>
            <a:r>
              <a:rPr sz="2200" spc="-5" dirty="0">
                <a:latin typeface="Calibri"/>
                <a:cs typeface="Calibri"/>
              </a:rPr>
              <a:t>accesso alle </a:t>
            </a:r>
            <a:r>
              <a:rPr sz="2200" spc="-15" dirty="0">
                <a:latin typeface="Calibri"/>
                <a:cs typeface="Calibri"/>
              </a:rPr>
              <a:t>registrazioni </a:t>
            </a:r>
            <a:r>
              <a:rPr sz="2200" spc="-10" dirty="0">
                <a:latin typeface="Calibri"/>
                <a:cs typeface="Calibri"/>
              </a:rPr>
              <a:t>contabili,  </a:t>
            </a:r>
            <a:r>
              <a:rPr sz="2200" spc="-15" dirty="0">
                <a:latin typeface="Calibri"/>
                <a:cs typeface="Calibri"/>
              </a:rPr>
              <a:t>ovvero </a:t>
            </a:r>
            <a:r>
              <a:rPr sz="2200" spc="-5" dirty="0">
                <a:latin typeface="Calibri"/>
                <a:cs typeface="Calibri"/>
              </a:rPr>
              <a:t>alle </a:t>
            </a:r>
            <a:r>
              <a:rPr sz="2200" spc="-15" dirty="0">
                <a:latin typeface="Calibri"/>
                <a:cs typeface="Calibri"/>
              </a:rPr>
              <a:t>strutture (propri </a:t>
            </a:r>
            <a:r>
              <a:rPr sz="2200" spc="-10" dirty="0">
                <a:latin typeface="Calibri"/>
                <a:cs typeface="Calibri"/>
              </a:rPr>
              <a:t>clienti, </a:t>
            </a:r>
            <a:r>
              <a:rPr sz="2200" spc="-15" dirty="0">
                <a:latin typeface="Calibri"/>
                <a:cs typeface="Calibri"/>
              </a:rPr>
              <a:t>fornitori, </a:t>
            </a:r>
            <a:r>
              <a:rPr sz="2200" spc="-10" dirty="0">
                <a:latin typeface="Calibri"/>
                <a:cs typeface="Calibri"/>
              </a:rPr>
              <a:t>consulenti) dalle quali  </a:t>
            </a:r>
            <a:r>
              <a:rPr sz="2200" spc="-5" dirty="0">
                <a:latin typeface="Calibri"/>
                <a:cs typeface="Calibri"/>
              </a:rPr>
              <a:t>possono </a:t>
            </a:r>
            <a:r>
              <a:rPr sz="2200" spc="-10" dirty="0">
                <a:latin typeface="Calibri"/>
                <a:cs typeface="Calibri"/>
              </a:rPr>
              <a:t>essere </a:t>
            </a:r>
            <a:r>
              <a:rPr sz="2200" spc="-5" dirty="0">
                <a:latin typeface="Calibri"/>
                <a:cs typeface="Calibri"/>
              </a:rPr>
              <a:t>acquisiti </a:t>
            </a:r>
            <a:r>
              <a:rPr sz="2200" spc="-10" dirty="0">
                <a:latin typeface="Calibri"/>
                <a:cs typeface="Calibri"/>
              </a:rPr>
              <a:t>elementi utili per </a:t>
            </a:r>
            <a:r>
              <a:rPr sz="2200" spc="-5" dirty="0">
                <a:latin typeface="Calibri"/>
                <a:cs typeface="Calibri"/>
              </a:rPr>
              <a:t>la</a:t>
            </a:r>
            <a:r>
              <a:rPr sz="2200" spc="7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revisione.</a:t>
            </a:r>
            <a:endParaRPr sz="22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80000"/>
              </a:lnSpc>
              <a:spcBef>
                <a:spcPts val="530"/>
              </a:spcBef>
              <a:buFont typeface="Arial"/>
              <a:buChar char="•"/>
              <a:tabLst>
                <a:tab pos="356235" algn="l"/>
              </a:tabLst>
            </a:pPr>
            <a:r>
              <a:rPr sz="2200" spc="-5" dirty="0">
                <a:latin typeface="Calibri"/>
                <a:cs typeface="Calibri"/>
              </a:rPr>
              <a:t>3. Il </a:t>
            </a:r>
            <a:r>
              <a:rPr sz="2200" spc="-10" dirty="0">
                <a:latin typeface="Calibri"/>
                <a:cs typeface="Calibri"/>
              </a:rPr>
              <a:t>cliente </a:t>
            </a:r>
            <a:r>
              <a:rPr sz="2200" spc="-5" dirty="0">
                <a:latin typeface="Calibri"/>
                <a:cs typeface="Calibri"/>
              </a:rPr>
              <a:t>è </a:t>
            </a:r>
            <a:r>
              <a:rPr sz="2200" spc="-10" dirty="0">
                <a:latin typeface="Calibri"/>
                <a:cs typeface="Calibri"/>
              </a:rPr>
              <a:t>noto </a:t>
            </a:r>
            <a:r>
              <a:rPr sz="2200" dirty="0">
                <a:latin typeface="Calibri"/>
                <a:cs typeface="Calibri"/>
              </a:rPr>
              <a:t>per </a:t>
            </a:r>
            <a:r>
              <a:rPr sz="2200" spc="-5" dirty="0">
                <a:latin typeface="Calibri"/>
                <a:cs typeface="Calibri"/>
              </a:rPr>
              <a:t>essere </a:t>
            </a:r>
            <a:r>
              <a:rPr sz="2200" spc="-25" dirty="0">
                <a:latin typeface="Calibri"/>
                <a:cs typeface="Calibri"/>
              </a:rPr>
              <a:t>stato </a:t>
            </a:r>
            <a:r>
              <a:rPr sz="2200" spc="-15" dirty="0">
                <a:latin typeface="Calibri"/>
                <a:cs typeface="Calibri"/>
              </a:rPr>
              <a:t>sottoposto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5" dirty="0">
                <a:latin typeface="Calibri"/>
                <a:cs typeface="Calibri"/>
              </a:rPr>
              <a:t>procedimento  </a:t>
            </a:r>
            <a:r>
              <a:rPr sz="2200" spc="-10" dirty="0">
                <a:latin typeface="Calibri"/>
                <a:cs typeface="Calibri"/>
              </a:rPr>
              <a:t>penale,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0" dirty="0">
                <a:latin typeface="Calibri"/>
                <a:cs typeface="Calibri"/>
              </a:rPr>
              <a:t>misure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prevenzione </a:t>
            </a:r>
            <a:r>
              <a:rPr sz="2200" spc="-5" dirty="0">
                <a:latin typeface="Calibri"/>
                <a:cs typeface="Calibri"/>
              </a:rPr>
              <a:t>o a </a:t>
            </a:r>
            <a:r>
              <a:rPr sz="2200" spc="-10" dirty="0">
                <a:latin typeface="Calibri"/>
                <a:cs typeface="Calibri"/>
              </a:rPr>
              <a:t>provvedimenti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sequestro,  </a:t>
            </a:r>
            <a:r>
              <a:rPr sz="2200" spc="-15" dirty="0">
                <a:latin typeface="Calibri"/>
                <a:cs typeface="Calibri"/>
              </a:rPr>
              <a:t>ovvero </a:t>
            </a:r>
            <a:r>
              <a:rPr sz="2200" spc="-5" dirty="0">
                <a:latin typeface="Calibri"/>
                <a:cs typeface="Calibri"/>
              </a:rPr>
              <a:t>è </a:t>
            </a:r>
            <a:r>
              <a:rPr sz="2200" spc="-10" dirty="0">
                <a:latin typeface="Calibri"/>
                <a:cs typeface="Calibri"/>
              </a:rPr>
              <a:t>notoriamente contiguo (ad </a:t>
            </a:r>
            <a:r>
              <a:rPr sz="2200" dirty="0">
                <a:latin typeface="Calibri"/>
                <a:cs typeface="Calibri"/>
              </a:rPr>
              <a:t>esempio </a:t>
            </a:r>
            <a:r>
              <a:rPr sz="2200" spc="-10" dirty="0">
                <a:latin typeface="Calibri"/>
                <a:cs typeface="Calibri"/>
              </a:rPr>
              <a:t>familiare)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0" dirty="0">
                <a:latin typeface="Calibri"/>
                <a:cs typeface="Calibri"/>
              </a:rPr>
              <a:t>soggetti  </a:t>
            </a:r>
            <a:r>
              <a:rPr sz="2200" spc="-15" dirty="0">
                <a:latin typeface="Calibri"/>
                <a:cs typeface="Calibri"/>
              </a:rPr>
              <a:t>sottoposti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0" dirty="0">
                <a:latin typeface="Calibri"/>
                <a:cs typeface="Calibri"/>
              </a:rPr>
              <a:t>misure della specie, </a:t>
            </a:r>
            <a:r>
              <a:rPr sz="2200" spc="-5" dirty="0">
                <a:latin typeface="Calibri"/>
                <a:cs typeface="Calibri"/>
              </a:rPr>
              <a:t>quando </a:t>
            </a:r>
            <a:r>
              <a:rPr sz="2200" spc="-20" dirty="0">
                <a:latin typeface="Calibri"/>
                <a:cs typeface="Calibri"/>
              </a:rPr>
              <a:t>effettua </a:t>
            </a:r>
            <a:r>
              <a:rPr sz="2200" spc="-10" dirty="0">
                <a:latin typeface="Calibri"/>
                <a:cs typeface="Calibri"/>
              </a:rPr>
              <a:t>operazioni di  </a:t>
            </a:r>
            <a:r>
              <a:rPr sz="2200" spc="-15" dirty="0">
                <a:latin typeface="Calibri"/>
                <a:cs typeface="Calibri"/>
              </a:rPr>
              <a:t>significativo ammontare ovvero </a:t>
            </a:r>
            <a:r>
              <a:rPr sz="2200" spc="-10" dirty="0">
                <a:latin typeface="Calibri"/>
                <a:cs typeface="Calibri"/>
              </a:rPr>
              <a:t>emergono </a:t>
            </a:r>
            <a:r>
              <a:rPr sz="2200" spc="-20" dirty="0">
                <a:latin typeface="Calibri"/>
                <a:cs typeface="Calibri"/>
              </a:rPr>
              <a:t>all’attenzione </a:t>
            </a:r>
            <a:r>
              <a:rPr sz="2200" spc="-5" dirty="0">
                <a:latin typeface="Calibri"/>
                <a:cs typeface="Calibri"/>
              </a:rPr>
              <a:t>del  </a:t>
            </a:r>
            <a:r>
              <a:rPr sz="2200" spc="-10" dirty="0">
                <a:latin typeface="Calibri"/>
                <a:cs typeface="Calibri"/>
              </a:rPr>
              <a:t>revisore operazioni </a:t>
            </a:r>
            <a:r>
              <a:rPr sz="2200" spc="-5" dirty="0">
                <a:latin typeface="Calibri"/>
                <a:cs typeface="Calibri"/>
              </a:rPr>
              <a:t>della specie </a:t>
            </a:r>
            <a:r>
              <a:rPr sz="2200" spc="-15" dirty="0">
                <a:latin typeface="Calibri"/>
                <a:cs typeface="Calibri"/>
              </a:rPr>
              <a:t>con controparti </a:t>
            </a:r>
            <a:r>
              <a:rPr sz="2200" spc="-10" dirty="0">
                <a:latin typeface="Calibri"/>
                <a:cs typeface="Calibri"/>
              </a:rPr>
              <a:t>note </a:t>
            </a:r>
            <a:r>
              <a:rPr sz="2200" spc="-5" dirty="0">
                <a:latin typeface="Calibri"/>
                <a:cs typeface="Calibri"/>
              </a:rPr>
              <a:t>per </a:t>
            </a:r>
            <a:r>
              <a:rPr sz="2200" spc="5" dirty="0">
                <a:latin typeface="Calibri"/>
                <a:cs typeface="Calibri"/>
              </a:rPr>
              <a:t>le  </a:t>
            </a:r>
            <a:r>
              <a:rPr sz="2200" spc="-10" dirty="0">
                <a:latin typeface="Calibri"/>
                <a:cs typeface="Calibri"/>
              </a:rPr>
              <a:t>medesime</a:t>
            </a:r>
            <a:r>
              <a:rPr sz="2200" spc="40" dirty="0">
                <a:latin typeface="Calibri"/>
                <a:cs typeface="Calibri"/>
              </a:rPr>
              <a:t> </a:t>
            </a:r>
            <a:r>
              <a:rPr sz="2200" spc="-20" dirty="0">
                <a:latin typeface="Calibri"/>
                <a:cs typeface="Calibri"/>
              </a:rPr>
              <a:t>circostanze.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653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6258" y="2204864"/>
            <a:ext cx="8071484" cy="305532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7665" marR="5080">
              <a:spcBef>
                <a:spcPts val="105"/>
              </a:spcBef>
            </a:pPr>
            <a:r>
              <a:rPr sz="2800" spc="-5" dirty="0">
                <a:latin typeface="Arial"/>
                <a:cs typeface="Arial"/>
              </a:rPr>
              <a:t>Nessun problema interpretativo sorge per gli  obblighi di identificazione, che vanno assolti  secondo le </a:t>
            </a:r>
            <a:r>
              <a:rPr sz="2800" spc="-5" dirty="0" err="1">
                <a:latin typeface="Arial"/>
                <a:cs typeface="Arial"/>
              </a:rPr>
              <a:t>modalità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5" dirty="0" err="1">
                <a:latin typeface="Arial"/>
                <a:cs typeface="Arial"/>
              </a:rPr>
              <a:t>generali</a:t>
            </a:r>
            <a:r>
              <a:rPr lang="it-IT" sz="2800" spc="-5" dirty="0">
                <a:latin typeface="Arial"/>
                <a:cs typeface="Arial"/>
              </a:rPr>
              <a:t>.</a:t>
            </a:r>
          </a:p>
          <a:p>
            <a:pPr marL="367665" marR="5080">
              <a:spcBef>
                <a:spcPts val="105"/>
              </a:spcBef>
            </a:pPr>
            <a:endParaRPr lang="it-IT" sz="2800" spc="-5" dirty="0">
              <a:latin typeface="Arial"/>
              <a:cs typeface="Arial"/>
            </a:endParaRPr>
          </a:p>
          <a:p>
            <a:pPr marL="367665" marR="5080">
              <a:spcBef>
                <a:spcPts val="105"/>
              </a:spcBef>
            </a:pPr>
            <a:r>
              <a:rPr lang="it-IT" sz="2800" spc="-5" dirty="0">
                <a:latin typeface="Arial"/>
                <a:cs typeface="Arial"/>
              </a:rPr>
              <a:t>Discorso diverso per quanto attiene agli obblighi  di comunicazione violazioni contante e obblighi  di segnalazione di operazioni sospette.</a:t>
            </a:r>
            <a:endParaRPr sz="2800" spc="-5" dirty="0">
              <a:latin typeface="Arial"/>
              <a:cs typeface="Arial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D6536B6-2B4C-564B-803A-D9020C9945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988" y="188640"/>
            <a:ext cx="28575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93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85086"/>
            <a:ext cx="8072755" cy="439864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355600" marR="672465" indent="-343535">
              <a:lnSpc>
                <a:spcPts val="2270"/>
              </a:lnSpc>
              <a:spcBef>
                <a:spcPts val="3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100" b="1" spc="-25" dirty="0">
                <a:latin typeface="Calibri"/>
                <a:cs typeface="Calibri"/>
              </a:rPr>
              <a:t>INDICATORI </a:t>
            </a:r>
            <a:r>
              <a:rPr sz="2100" b="1" spc="-5" dirty="0">
                <a:latin typeface="Calibri"/>
                <a:cs typeface="Calibri"/>
              </a:rPr>
              <a:t>DI </a:t>
            </a:r>
            <a:r>
              <a:rPr sz="2100" b="1" dirty="0">
                <a:latin typeface="Calibri"/>
                <a:cs typeface="Calibri"/>
              </a:rPr>
              <a:t>ANOMALIA </a:t>
            </a:r>
            <a:r>
              <a:rPr sz="2100" b="1" spc="-10" dirty="0">
                <a:latin typeface="Calibri"/>
                <a:cs typeface="Calibri"/>
              </a:rPr>
              <a:t>CONNESSI </a:t>
            </a:r>
            <a:r>
              <a:rPr sz="2100" b="1" dirty="0">
                <a:latin typeface="Calibri"/>
                <a:cs typeface="Calibri"/>
              </a:rPr>
              <a:t>AL </a:t>
            </a:r>
            <a:r>
              <a:rPr sz="2100" b="1" spc="-15" dirty="0">
                <a:latin typeface="Calibri"/>
                <a:cs typeface="Calibri"/>
              </a:rPr>
              <a:t>PROFILO </a:t>
            </a:r>
            <a:r>
              <a:rPr sz="2100" b="1" spc="-5" dirty="0">
                <a:latin typeface="Calibri"/>
                <a:cs typeface="Calibri"/>
              </a:rPr>
              <a:t>SOGGETTIVO:  </a:t>
            </a:r>
            <a:r>
              <a:rPr sz="2100" b="1" spc="-10" dirty="0">
                <a:latin typeface="Calibri"/>
                <a:cs typeface="Calibri"/>
              </a:rPr>
              <a:t>SEGUE</a:t>
            </a:r>
            <a:endParaRPr sz="21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90000"/>
              </a:lnSpc>
              <a:spcBef>
                <a:spcPts val="520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4. Il </a:t>
            </a:r>
            <a:r>
              <a:rPr sz="2400" spc="-10" dirty="0">
                <a:latin typeface="Calibri"/>
                <a:cs typeface="Calibri"/>
              </a:rPr>
              <a:t>cliente </a:t>
            </a:r>
            <a:r>
              <a:rPr sz="2400" dirty="0">
                <a:latin typeface="Calibri"/>
                <a:cs typeface="Calibri"/>
              </a:rPr>
              <a:t>è </a:t>
            </a:r>
            <a:r>
              <a:rPr sz="2400" spc="-15" dirty="0">
                <a:latin typeface="Calibri"/>
                <a:cs typeface="Calibri"/>
              </a:rPr>
              <a:t>censito, ovvero </a:t>
            </a:r>
            <a:r>
              <a:rPr sz="2400" dirty="0">
                <a:latin typeface="Calibri"/>
                <a:cs typeface="Calibri"/>
              </a:rPr>
              <a:t>è </a:t>
            </a:r>
            <a:r>
              <a:rPr sz="2400" spc="-5" dirty="0">
                <a:latin typeface="Calibri"/>
                <a:cs typeface="Calibri"/>
              </a:rPr>
              <a:t>riconducibile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soggetti </a:t>
            </a:r>
            <a:r>
              <a:rPr sz="2400" spc="-5" dirty="0">
                <a:latin typeface="Calibri"/>
                <a:cs typeface="Calibri"/>
              </a:rPr>
              <a:t>censiti 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dirty="0">
                <a:latin typeface="Calibri"/>
                <a:cs typeface="Calibri"/>
              </a:rPr>
              <a:t>è </a:t>
            </a:r>
            <a:r>
              <a:rPr sz="2400" spc="-10" dirty="0">
                <a:latin typeface="Calibri"/>
                <a:cs typeface="Calibri"/>
              </a:rPr>
              <a:t>notoriamente contiguo </a:t>
            </a:r>
            <a:r>
              <a:rPr sz="2400" spc="-5" dirty="0">
                <a:latin typeface="Calibri"/>
                <a:cs typeface="Calibri"/>
              </a:rPr>
              <a:t>(ad </a:t>
            </a:r>
            <a:r>
              <a:rPr sz="2400" dirty="0">
                <a:latin typeface="Calibri"/>
                <a:cs typeface="Calibri"/>
              </a:rPr>
              <a:t>esempio </a:t>
            </a:r>
            <a:r>
              <a:rPr sz="2400" spc="-10" dirty="0">
                <a:latin typeface="Calibri"/>
                <a:cs typeface="Calibri"/>
              </a:rPr>
              <a:t>familiare) </a:t>
            </a:r>
            <a:r>
              <a:rPr sz="2400" dirty="0">
                <a:latin typeface="Calibri"/>
                <a:cs typeface="Calibri"/>
              </a:rPr>
              <a:t>a  </a:t>
            </a:r>
            <a:r>
              <a:rPr sz="2400" spc="-10" dirty="0">
                <a:latin typeface="Calibri"/>
                <a:cs typeface="Calibri"/>
              </a:rPr>
              <a:t>soggetti </a:t>
            </a:r>
            <a:r>
              <a:rPr sz="2400" spc="-5" dirty="0">
                <a:latin typeface="Calibri"/>
                <a:cs typeface="Calibri"/>
              </a:rPr>
              <a:t>censiti nelle </a:t>
            </a:r>
            <a:r>
              <a:rPr sz="2400" spc="-15" dirty="0">
                <a:latin typeface="Calibri"/>
                <a:cs typeface="Calibri"/>
              </a:rPr>
              <a:t>liste </a:t>
            </a:r>
            <a:r>
              <a:rPr sz="2400" spc="-5" dirty="0">
                <a:latin typeface="Calibri"/>
                <a:cs typeface="Calibri"/>
              </a:rPr>
              <a:t>delle </a:t>
            </a:r>
            <a:r>
              <a:rPr sz="2400" spc="-10" dirty="0">
                <a:latin typeface="Calibri"/>
                <a:cs typeface="Calibri"/>
              </a:rPr>
              <a:t>persone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5" dirty="0">
                <a:latin typeface="Calibri"/>
                <a:cs typeface="Calibri"/>
              </a:rPr>
              <a:t>degli enti </a:t>
            </a:r>
            <a:r>
              <a:rPr sz="2400" spc="-15" dirty="0">
                <a:latin typeface="Calibri"/>
                <a:cs typeface="Calibri"/>
              </a:rPr>
              <a:t>attivi </a:t>
            </a:r>
            <a:r>
              <a:rPr sz="2400" spc="-5" dirty="0">
                <a:latin typeface="Calibri"/>
                <a:cs typeface="Calibri"/>
              </a:rPr>
              <a:t>nel  </a:t>
            </a:r>
            <a:r>
              <a:rPr sz="2400" spc="-10" dirty="0">
                <a:latin typeface="Calibri"/>
                <a:cs typeface="Calibri"/>
              </a:rPr>
              <a:t>finanziamento </a:t>
            </a:r>
            <a:r>
              <a:rPr sz="2400" spc="-5" dirty="0">
                <a:latin typeface="Calibri"/>
                <a:cs typeface="Calibri"/>
              </a:rPr>
              <a:t>del </a:t>
            </a:r>
            <a:r>
              <a:rPr sz="2400" spc="-10" dirty="0">
                <a:latin typeface="Calibri"/>
                <a:cs typeface="Calibri"/>
              </a:rPr>
              <a:t>terrorismo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10" dirty="0">
                <a:latin typeface="Calibri"/>
                <a:cs typeface="Calibri"/>
              </a:rPr>
              <a:t>emergono </a:t>
            </a:r>
            <a:r>
              <a:rPr sz="2400" spc="-20" dirty="0">
                <a:latin typeface="Calibri"/>
                <a:cs typeface="Calibri"/>
              </a:rPr>
              <a:t>all’attenzione  </a:t>
            </a:r>
            <a:r>
              <a:rPr sz="2400" spc="-5" dirty="0">
                <a:latin typeface="Calibri"/>
                <a:cs typeface="Calibri"/>
              </a:rPr>
              <a:t>del </a:t>
            </a:r>
            <a:r>
              <a:rPr sz="2400" spc="-15" dirty="0">
                <a:latin typeface="Calibri"/>
                <a:cs typeface="Calibri"/>
              </a:rPr>
              <a:t>revisore controparti </a:t>
            </a:r>
            <a:r>
              <a:rPr sz="2400" spc="-5" dirty="0">
                <a:latin typeface="Calibri"/>
                <a:cs typeface="Calibri"/>
              </a:rPr>
              <a:t>del </a:t>
            </a:r>
            <a:r>
              <a:rPr sz="2400" spc="-10" dirty="0">
                <a:latin typeface="Calibri"/>
                <a:cs typeface="Calibri"/>
              </a:rPr>
              <a:t>cliente note </a:t>
            </a:r>
            <a:r>
              <a:rPr sz="2400" dirty="0">
                <a:latin typeface="Calibri"/>
                <a:cs typeface="Calibri"/>
              </a:rPr>
              <a:t>per </a:t>
            </a:r>
            <a:r>
              <a:rPr sz="2400" spc="-10" dirty="0">
                <a:latin typeface="Calibri"/>
                <a:cs typeface="Calibri"/>
              </a:rPr>
              <a:t>le </a:t>
            </a:r>
            <a:r>
              <a:rPr sz="2400" spc="-5" dirty="0">
                <a:latin typeface="Calibri"/>
                <a:cs typeface="Calibri"/>
              </a:rPr>
              <a:t>medesime  </a:t>
            </a:r>
            <a:r>
              <a:rPr sz="2400" spc="-15" dirty="0">
                <a:latin typeface="Calibri"/>
                <a:cs typeface="Calibri"/>
              </a:rPr>
              <a:t>circostanze.</a:t>
            </a:r>
            <a:endParaRPr sz="24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90000"/>
              </a:lnSpc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5. Il </a:t>
            </a:r>
            <a:r>
              <a:rPr sz="2400" spc="-10" dirty="0">
                <a:latin typeface="Calibri"/>
                <a:cs typeface="Calibri"/>
              </a:rPr>
              <a:t>cliente </a:t>
            </a:r>
            <a:r>
              <a:rPr sz="2400" dirty="0">
                <a:latin typeface="Calibri"/>
                <a:cs typeface="Calibri"/>
              </a:rPr>
              <a:t>risiede </a:t>
            </a:r>
            <a:r>
              <a:rPr sz="2400" spc="-15" dirty="0">
                <a:latin typeface="Calibri"/>
                <a:cs typeface="Calibri"/>
              </a:rPr>
              <a:t>ovvero opera con controparti </a:t>
            </a:r>
            <a:r>
              <a:rPr sz="2400" spc="-10" dirty="0">
                <a:latin typeface="Calibri"/>
                <a:cs typeface="Calibri"/>
              </a:rPr>
              <a:t>situate </a:t>
            </a:r>
            <a:r>
              <a:rPr sz="2400" dirty="0">
                <a:latin typeface="Calibri"/>
                <a:cs typeface="Calibri"/>
              </a:rPr>
              <a:t>in  </a:t>
            </a:r>
            <a:r>
              <a:rPr sz="2400" spc="-15" dirty="0">
                <a:latin typeface="Calibri"/>
                <a:cs typeface="Calibri"/>
              </a:rPr>
              <a:t>Paesi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10" dirty="0">
                <a:latin typeface="Calibri"/>
                <a:cs typeface="Calibri"/>
              </a:rPr>
              <a:t>territori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rischio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0" dirty="0">
                <a:latin typeface="Calibri"/>
                <a:cs typeface="Calibri"/>
              </a:rPr>
              <a:t>località apparentemente  estranee </a:t>
            </a:r>
            <a:r>
              <a:rPr sz="2400" spc="-5" dirty="0">
                <a:latin typeface="Calibri"/>
                <a:cs typeface="Calibri"/>
              </a:rPr>
              <a:t>alla </a:t>
            </a:r>
            <a:r>
              <a:rPr sz="2400" spc="-10" dirty="0">
                <a:latin typeface="Calibri"/>
                <a:cs typeface="Calibri"/>
              </a:rPr>
              <a:t>propria </a:t>
            </a:r>
            <a:r>
              <a:rPr sz="2400" spc="-15" dirty="0">
                <a:latin typeface="Calibri"/>
                <a:cs typeface="Calibri"/>
              </a:rPr>
              <a:t>zona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5" dirty="0">
                <a:latin typeface="Calibri"/>
                <a:cs typeface="Calibri"/>
              </a:rPr>
              <a:t>attività </a:t>
            </a:r>
            <a:r>
              <a:rPr sz="2400" dirty="0">
                <a:latin typeface="Calibri"/>
                <a:cs typeface="Calibri"/>
              </a:rPr>
              <a:t>ed </a:t>
            </a:r>
            <a:r>
              <a:rPr sz="2400" spc="-20" dirty="0">
                <a:latin typeface="Calibri"/>
                <a:cs typeface="Calibri"/>
              </a:rPr>
              <a:t>effettua </a:t>
            </a:r>
            <a:r>
              <a:rPr sz="2400" spc="-10" dirty="0">
                <a:latin typeface="Calibri"/>
                <a:cs typeface="Calibri"/>
              </a:rPr>
              <a:t>operazioni </a:t>
            </a:r>
            <a:r>
              <a:rPr sz="2400" spc="-5" dirty="0">
                <a:latin typeface="Calibri"/>
                <a:cs typeface="Calibri"/>
              </a:rPr>
              <a:t>di  </a:t>
            </a:r>
            <a:r>
              <a:rPr sz="2400" spc="-10" dirty="0">
                <a:latin typeface="Calibri"/>
                <a:cs typeface="Calibri"/>
              </a:rPr>
              <a:t>significativo </a:t>
            </a:r>
            <a:r>
              <a:rPr sz="2400" spc="-15" dirty="0">
                <a:latin typeface="Calibri"/>
                <a:cs typeface="Calibri"/>
              </a:rPr>
              <a:t>ammontare </a:t>
            </a:r>
            <a:r>
              <a:rPr sz="2400" spc="-10" dirty="0">
                <a:latin typeface="Calibri"/>
                <a:cs typeface="Calibri"/>
              </a:rPr>
              <a:t>con </a:t>
            </a:r>
            <a:r>
              <a:rPr sz="2400" spc="-5" dirty="0">
                <a:latin typeface="Calibri"/>
                <a:cs typeface="Calibri"/>
              </a:rPr>
              <a:t>modalità </a:t>
            </a:r>
            <a:r>
              <a:rPr sz="2400" dirty="0">
                <a:latin typeface="Calibri"/>
                <a:cs typeface="Calibri"/>
              </a:rPr>
              <a:t>inusuali, in </a:t>
            </a:r>
            <a:r>
              <a:rPr sz="2400" spc="-5" dirty="0">
                <a:latin typeface="Calibri"/>
                <a:cs typeface="Calibri"/>
              </a:rPr>
              <a:t>assenza di  plausibili </a:t>
            </a:r>
            <a:r>
              <a:rPr sz="2400" spc="-10" dirty="0">
                <a:latin typeface="Calibri"/>
                <a:cs typeface="Calibri"/>
              </a:rPr>
              <a:t>ragioni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5" dirty="0">
                <a:latin typeface="Calibri"/>
                <a:cs typeface="Calibri"/>
              </a:rPr>
              <a:t>di specifiche </a:t>
            </a:r>
            <a:r>
              <a:rPr sz="2400" spc="-10" dirty="0">
                <a:latin typeface="Calibri"/>
                <a:cs typeface="Calibri"/>
              </a:rPr>
              <a:t>esigenze.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18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55749"/>
            <a:ext cx="7278370" cy="842644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100" b="1" spc="-25" dirty="0">
                <a:latin typeface="Calibri"/>
                <a:cs typeface="Calibri"/>
              </a:rPr>
              <a:t>INDICATORI </a:t>
            </a:r>
            <a:r>
              <a:rPr sz="2100" b="1" spc="-5" dirty="0">
                <a:latin typeface="Calibri"/>
                <a:cs typeface="Calibri"/>
              </a:rPr>
              <a:t>DI </a:t>
            </a:r>
            <a:r>
              <a:rPr sz="2100" b="1" dirty="0">
                <a:latin typeface="Calibri"/>
                <a:cs typeface="Calibri"/>
              </a:rPr>
              <a:t>ANOMALIA </a:t>
            </a:r>
            <a:r>
              <a:rPr sz="2100" b="1" spc="-10" dirty="0">
                <a:latin typeface="Calibri"/>
                <a:cs typeface="Calibri"/>
              </a:rPr>
              <a:t>CONNESSI </a:t>
            </a:r>
            <a:r>
              <a:rPr sz="2100" b="1" dirty="0">
                <a:latin typeface="Calibri"/>
                <a:cs typeface="Calibri"/>
              </a:rPr>
              <a:t>AL </a:t>
            </a:r>
            <a:r>
              <a:rPr sz="2100" b="1" spc="-15" dirty="0">
                <a:latin typeface="Calibri"/>
                <a:cs typeface="Calibri"/>
              </a:rPr>
              <a:t>PROFILO</a:t>
            </a:r>
            <a:r>
              <a:rPr sz="2100" b="1" spc="120" dirty="0">
                <a:latin typeface="Calibri"/>
                <a:cs typeface="Calibri"/>
              </a:rPr>
              <a:t> </a:t>
            </a:r>
            <a:r>
              <a:rPr sz="2100" b="1" spc="-5" dirty="0">
                <a:latin typeface="Calibri"/>
                <a:cs typeface="Calibri"/>
              </a:rPr>
              <a:t>OGGETTIVO:</a:t>
            </a:r>
            <a:endParaRPr sz="21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55"/>
              </a:spcBef>
              <a:buFont typeface="Arial"/>
              <a:buChar char="•"/>
              <a:tabLst>
                <a:tab pos="355600" algn="l"/>
                <a:tab pos="356235" algn="l"/>
                <a:tab pos="899794" algn="l"/>
              </a:tabLst>
            </a:pPr>
            <a:r>
              <a:rPr sz="2400" spc="-5" dirty="0">
                <a:latin typeface="Calibri"/>
                <a:cs typeface="Calibri"/>
              </a:rPr>
              <a:t>6.	</a:t>
            </a:r>
            <a:r>
              <a:rPr sz="2400" spc="-10" dirty="0">
                <a:latin typeface="Calibri"/>
                <a:cs typeface="Calibri"/>
              </a:rPr>
              <a:t>Operazioni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9144" y="2372995"/>
            <a:ext cx="73577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93315" algn="l"/>
                <a:tab pos="2785110" algn="l"/>
                <a:tab pos="5109210" algn="l"/>
                <a:tab pos="6927850" algn="l"/>
              </a:tabLst>
            </a:pPr>
            <a:r>
              <a:rPr sz="2400" dirty="0">
                <a:latin typeface="Calibri"/>
                <a:cs typeface="Calibri"/>
              </a:rPr>
              <a:t>e</a:t>
            </a:r>
            <a:r>
              <a:rPr sz="2400" spc="-15" dirty="0">
                <a:latin typeface="Calibri"/>
                <a:cs typeface="Calibri"/>
              </a:rPr>
              <a:t>c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mi</a:t>
            </a:r>
            <a:r>
              <a:rPr sz="2400" spc="-20" dirty="0">
                <a:latin typeface="Calibri"/>
                <a:cs typeface="Calibri"/>
              </a:rPr>
              <a:t>c</a:t>
            </a:r>
            <a:r>
              <a:rPr sz="2400" spc="-10" dirty="0">
                <a:latin typeface="Calibri"/>
                <a:cs typeface="Calibri"/>
              </a:rPr>
              <a:t>a</a:t>
            </a:r>
            <a:r>
              <a:rPr sz="2400" dirty="0">
                <a:latin typeface="Calibri"/>
                <a:cs typeface="Calibri"/>
              </a:rPr>
              <a:t>me</a:t>
            </a:r>
            <a:r>
              <a:rPr sz="2400" spc="-20" dirty="0">
                <a:latin typeface="Calibri"/>
                <a:cs typeface="Calibri"/>
              </a:rPr>
              <a:t>n</a:t>
            </a:r>
            <a:r>
              <a:rPr sz="2400" spc="-2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e	o	</a:t>
            </a:r>
            <a:r>
              <a:rPr sz="2400" spc="-5" dirty="0">
                <a:latin typeface="Calibri"/>
                <a:cs typeface="Calibri"/>
              </a:rPr>
              <a:t>finanzia</a:t>
            </a:r>
            <a:r>
              <a:rPr sz="2400" dirty="0">
                <a:latin typeface="Calibri"/>
                <a:cs typeface="Calibri"/>
              </a:rPr>
              <a:t>ria</a:t>
            </a:r>
            <a:r>
              <a:rPr sz="2400" spc="-10" dirty="0">
                <a:latin typeface="Calibri"/>
                <a:cs typeface="Calibri"/>
              </a:rPr>
              <a:t>m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20" dirty="0">
                <a:latin typeface="Calibri"/>
                <a:cs typeface="Calibri"/>
              </a:rPr>
              <a:t>n</a:t>
            </a:r>
            <a:r>
              <a:rPr sz="2400" spc="-2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e	</a:t>
            </a:r>
            <a:r>
              <a:rPr sz="2400" spc="-40" dirty="0">
                <a:latin typeface="Calibri"/>
                <a:cs typeface="Calibri"/>
              </a:rPr>
              <a:t>sv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25" dirty="0">
                <a:latin typeface="Calibri"/>
                <a:cs typeface="Calibri"/>
              </a:rPr>
              <a:t>nt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20" dirty="0">
                <a:latin typeface="Calibri"/>
                <a:cs typeface="Calibri"/>
              </a:rPr>
              <a:t>g</a:t>
            </a:r>
            <a:r>
              <a:rPr sz="2400" dirty="0">
                <a:latin typeface="Calibri"/>
                <a:cs typeface="Calibri"/>
              </a:rPr>
              <a:t>gi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spc="-5" dirty="0">
                <a:latin typeface="Calibri"/>
                <a:cs typeface="Calibri"/>
              </a:rPr>
              <a:t>s</a:t>
            </a:r>
            <a:r>
              <a:rPr sz="2400" dirty="0">
                <a:latin typeface="Calibri"/>
                <a:cs typeface="Calibri"/>
              </a:rPr>
              <a:t>e	</a:t>
            </a:r>
            <a:r>
              <a:rPr sz="2400" spc="-5" dirty="0">
                <a:latin typeface="Calibri"/>
                <a:cs typeface="Calibri"/>
              </a:rPr>
              <a:t>p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r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7082" y="2007234"/>
            <a:ext cx="55327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0160" algn="r">
              <a:lnSpc>
                <a:spcPct val="100000"/>
              </a:lnSpc>
              <a:spcBef>
                <a:spcPts val="100"/>
              </a:spcBef>
              <a:tabLst>
                <a:tab pos="758825" algn="l"/>
                <a:tab pos="2893695" algn="l"/>
                <a:tab pos="4137660" algn="l"/>
                <a:tab pos="5233670" algn="l"/>
              </a:tabLst>
            </a:pPr>
            <a:r>
              <a:rPr sz="2400" spc="-20" dirty="0">
                <a:latin typeface="Calibri"/>
                <a:cs typeface="Calibri"/>
              </a:rPr>
              <a:t>c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n	</a:t>
            </a:r>
            <a:r>
              <a:rPr sz="2400" spc="-20" dirty="0">
                <a:latin typeface="Calibri"/>
                <a:cs typeface="Calibri"/>
              </a:rPr>
              <a:t>c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spc="-20" dirty="0">
                <a:latin typeface="Calibri"/>
                <a:cs typeface="Calibri"/>
              </a:rPr>
              <a:t>n</a:t>
            </a:r>
            <a:r>
              <a:rPr sz="2400" spc="-5" dirty="0">
                <a:latin typeface="Calibri"/>
                <a:cs typeface="Calibri"/>
              </a:rPr>
              <a:t>figu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azione	illo</a:t>
            </a:r>
            <a:r>
              <a:rPr sz="2400" spc="-10" dirty="0">
                <a:latin typeface="Calibri"/>
                <a:cs typeface="Calibri"/>
              </a:rPr>
              <a:t>g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30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a,	</a:t>
            </a:r>
            <a:r>
              <a:rPr sz="2400" spc="-5" dirty="0">
                <a:latin typeface="Calibri"/>
                <a:cs typeface="Calibri"/>
              </a:rPr>
              <a:t>spec</a:t>
            </a:r>
            <a:r>
              <a:rPr sz="2400" dirty="0">
                <a:latin typeface="Calibri"/>
                <a:cs typeface="Calibri"/>
              </a:rPr>
              <a:t>ie	</a:t>
            </a:r>
            <a:r>
              <a:rPr sz="2400" spc="-15" dirty="0">
                <a:latin typeface="Calibri"/>
                <a:cs typeface="Calibri"/>
              </a:rPr>
              <a:t>se</a:t>
            </a:r>
            <a:endParaRPr sz="2400">
              <a:latin typeface="Calibri"/>
              <a:cs typeface="Calibri"/>
            </a:endParaRPr>
          </a:p>
          <a:p>
            <a:pPr marR="5080" algn="r">
              <a:lnSpc>
                <a:spcPct val="100000"/>
              </a:lnSpc>
            </a:pPr>
            <a:r>
              <a:rPr sz="2400" dirty="0">
                <a:latin typeface="Calibri"/>
                <a:cs typeface="Calibri"/>
              </a:rPr>
              <a:t>il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535940" y="2849878"/>
            <a:ext cx="7734604" cy="319574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5600" algn="just">
              <a:lnSpc>
                <a:spcPct val="100000"/>
              </a:lnSpc>
              <a:spcBef>
                <a:spcPts val="680"/>
              </a:spcBef>
            </a:pPr>
            <a:r>
              <a:rPr sz="2400" kern="1200" spc="-10" dirty="0">
                <a:latin typeface="Calibri"/>
                <a:cs typeface="Calibri"/>
              </a:rPr>
              <a:t>cliente, che non risultano in alcun modo giustificate.</a:t>
            </a:r>
          </a:p>
          <a:p>
            <a:pPr marL="355600" marR="6985" indent="-343535" algn="just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sz="2400" kern="1200" spc="-10" dirty="0">
                <a:latin typeface="Calibri"/>
                <a:cs typeface="Calibri"/>
              </a:rPr>
              <a:t>6.1. Effettuazione di operazioni complesse con controparti che  esercitano attività non riconducibili a quella del cliente, specie  se aventi ad oggetto la prestazione di servizi e consulenze.</a:t>
            </a:r>
          </a:p>
          <a:p>
            <a:pPr marL="355600" marR="5080" indent="-343535" algn="just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6235" algn="l"/>
              </a:tabLst>
            </a:pPr>
            <a:r>
              <a:rPr sz="2400" kern="1200" spc="-10" dirty="0">
                <a:latin typeface="Calibri"/>
                <a:cs typeface="Calibri"/>
              </a:rPr>
              <a:t>6.2. Investimento in beni immobili in assenza di qualsivoglia  legame con la località di ubicazione degli stessi o di  convenienza economica dell’investimento.</a:t>
            </a: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85CC6638-E90E-7B45-9735-F19EFDBDBBE0}"/>
              </a:ext>
            </a:extLst>
          </p:cNvPr>
          <p:cNvSpPr txBox="1">
            <a:spLocks/>
          </p:cNvSpPr>
          <p:nvPr/>
        </p:nvSpPr>
        <p:spPr>
          <a:xfrm>
            <a:off x="535940" y="2849810"/>
            <a:ext cx="7734604" cy="319574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355600" algn="just">
              <a:spcBef>
                <a:spcPts val="680"/>
              </a:spcBef>
            </a:pPr>
            <a:r>
              <a:rPr lang="it-IT" sz="2400" kern="1200" spc="-10" dirty="0">
                <a:latin typeface="Calibri"/>
                <a:cs typeface="Calibri"/>
              </a:rPr>
              <a:t>cliente, che non risultano in alcun modo giustificate.</a:t>
            </a:r>
          </a:p>
          <a:p>
            <a:pPr marL="355600" marR="6985" indent="-343535" algn="just"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lang="it-IT" sz="2400" kern="1200" spc="-10" dirty="0">
                <a:latin typeface="Calibri"/>
                <a:cs typeface="Calibri"/>
              </a:rPr>
              <a:t>6.1. Effettuazione di operazioni complesse con controparti che  esercitano attività non riconducibili a quella del cliente, specie  se aventi ad oggetto la prestazione di servizi e consulenze.</a:t>
            </a:r>
          </a:p>
          <a:p>
            <a:pPr marL="355600" marR="5080" indent="-343535" algn="just">
              <a:spcBef>
                <a:spcPts val="580"/>
              </a:spcBef>
              <a:buFont typeface="Arial"/>
              <a:buChar char="•"/>
              <a:tabLst>
                <a:tab pos="356235" algn="l"/>
              </a:tabLst>
            </a:pPr>
            <a:r>
              <a:rPr lang="it-IT" sz="2400" kern="1200" spc="-10" dirty="0">
                <a:latin typeface="Calibri"/>
                <a:cs typeface="Calibri"/>
              </a:rPr>
              <a:t>6.2. Investimento in beni immobili in assenza di qualsivoglia  legame con la località di ubicazione degli stessi o di  convenienza economica dell’investimento.</a:t>
            </a:r>
          </a:p>
        </p:txBody>
      </p:sp>
    </p:spTree>
    <p:extLst>
      <p:ext uri="{BB962C8B-B14F-4D97-AF65-F5344CB8AC3E}">
        <p14:creationId xmlns:p14="http://schemas.microsoft.com/office/powerpoint/2010/main" val="1145603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1509"/>
            <a:ext cx="8074025" cy="392493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54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spc="-25" dirty="0">
                <a:latin typeface="Calibri"/>
                <a:cs typeface="Calibri"/>
              </a:rPr>
              <a:t>INDICATORI </a:t>
            </a:r>
            <a:r>
              <a:rPr sz="1900" b="1" spc="-5" dirty="0">
                <a:latin typeface="Calibri"/>
                <a:cs typeface="Calibri"/>
              </a:rPr>
              <a:t>DI ANOMALIA </a:t>
            </a:r>
            <a:r>
              <a:rPr sz="1900" b="1" spc="-10" dirty="0">
                <a:latin typeface="Calibri"/>
                <a:cs typeface="Calibri"/>
              </a:rPr>
              <a:t>CONNESSI </a:t>
            </a:r>
            <a:r>
              <a:rPr sz="1900" b="1" spc="-5" dirty="0">
                <a:latin typeface="Calibri"/>
                <a:cs typeface="Calibri"/>
              </a:rPr>
              <a:t>AL </a:t>
            </a:r>
            <a:r>
              <a:rPr sz="1900" b="1" spc="-15" dirty="0">
                <a:latin typeface="Calibri"/>
                <a:cs typeface="Calibri"/>
              </a:rPr>
              <a:t>PROFILO </a:t>
            </a:r>
            <a:r>
              <a:rPr sz="1900" b="1" spc="-10" dirty="0">
                <a:latin typeface="Calibri"/>
                <a:cs typeface="Calibri"/>
              </a:rPr>
              <a:t>OGGETTIVO:</a:t>
            </a:r>
            <a:r>
              <a:rPr sz="1900" b="1" spc="145" dirty="0">
                <a:latin typeface="Calibri"/>
                <a:cs typeface="Calibri"/>
              </a:rPr>
              <a:t> </a:t>
            </a:r>
            <a:r>
              <a:rPr sz="1900" b="1" spc="-5" dirty="0">
                <a:latin typeface="Calibri"/>
                <a:cs typeface="Calibri"/>
              </a:rPr>
              <a:t>segue</a:t>
            </a:r>
            <a:endParaRPr sz="1900">
              <a:latin typeface="Calibri"/>
              <a:cs typeface="Calibri"/>
            </a:endParaRPr>
          </a:p>
          <a:p>
            <a:pPr marL="355600" marR="7620" indent="-343535" algn="just">
              <a:lnSpc>
                <a:spcPct val="100000"/>
              </a:lnSpc>
              <a:spcBef>
                <a:spcPts val="515"/>
              </a:spcBef>
              <a:buFont typeface="Arial"/>
              <a:buChar char="•"/>
              <a:tabLst>
                <a:tab pos="356235" algn="l"/>
              </a:tabLst>
            </a:pPr>
            <a:r>
              <a:rPr sz="2200" spc="-5" dirty="0">
                <a:latin typeface="Calibri"/>
                <a:cs typeface="Calibri"/>
              </a:rPr>
              <a:t>6.3. </a:t>
            </a:r>
            <a:r>
              <a:rPr sz="2200" spc="-10" dirty="0">
                <a:latin typeface="Calibri"/>
                <a:cs typeface="Calibri"/>
              </a:rPr>
              <a:t>Acquisto </a:t>
            </a:r>
            <a:r>
              <a:rPr sz="2200" spc="-5" dirty="0">
                <a:latin typeface="Calibri"/>
                <a:cs typeface="Calibri"/>
              </a:rPr>
              <a:t>o </a:t>
            </a:r>
            <a:r>
              <a:rPr sz="2200" spc="-10" dirty="0">
                <a:latin typeface="Calibri"/>
                <a:cs typeface="Calibri"/>
              </a:rPr>
              <a:t>vendita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beni </a:t>
            </a:r>
            <a:r>
              <a:rPr sz="2200" spc="-5" dirty="0">
                <a:latin typeface="Calibri"/>
                <a:cs typeface="Calibri"/>
              </a:rPr>
              <a:t>o </a:t>
            </a:r>
            <a:r>
              <a:rPr sz="2200" dirty="0">
                <a:latin typeface="Calibri"/>
                <a:cs typeface="Calibri"/>
              </a:rPr>
              <a:t>servizi </a:t>
            </a:r>
            <a:r>
              <a:rPr sz="2200" spc="-5" dirty="0">
                <a:latin typeface="Calibri"/>
                <a:cs typeface="Calibri"/>
              </a:rPr>
              <a:t>a un </a:t>
            </a:r>
            <a:r>
              <a:rPr sz="2200" spc="-20" dirty="0">
                <a:latin typeface="Calibri"/>
                <a:cs typeface="Calibri"/>
              </a:rPr>
              <a:t>prezzo </a:t>
            </a:r>
            <a:r>
              <a:rPr sz="2200" spc="-10" dirty="0">
                <a:latin typeface="Calibri"/>
                <a:cs typeface="Calibri"/>
              </a:rPr>
              <a:t>palesemente  </a:t>
            </a:r>
            <a:r>
              <a:rPr sz="2200" spc="-15" dirty="0">
                <a:latin typeface="Calibri"/>
                <a:cs typeface="Calibri"/>
              </a:rPr>
              <a:t>sproporzionato </a:t>
            </a:r>
            <a:r>
              <a:rPr sz="2200" spc="-10" dirty="0">
                <a:latin typeface="Calibri"/>
                <a:cs typeface="Calibri"/>
              </a:rPr>
              <a:t>rispetto </a:t>
            </a:r>
            <a:r>
              <a:rPr sz="2200" spc="-5" dirty="0">
                <a:latin typeface="Calibri"/>
                <a:cs typeface="Calibri"/>
              </a:rPr>
              <a:t>al </a:t>
            </a:r>
            <a:r>
              <a:rPr sz="2200" spc="-15" dirty="0">
                <a:latin typeface="Calibri"/>
                <a:cs typeface="Calibri"/>
              </a:rPr>
              <a:t>valore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20" dirty="0">
                <a:latin typeface="Calibri"/>
                <a:cs typeface="Calibri"/>
              </a:rPr>
              <a:t>mercato </a:t>
            </a:r>
            <a:r>
              <a:rPr sz="2200" spc="-5" dirty="0">
                <a:latin typeface="Calibri"/>
                <a:cs typeface="Calibri"/>
              </a:rPr>
              <a:t>degli stessi, in </a:t>
            </a:r>
            <a:r>
              <a:rPr sz="2200" spc="-10" dirty="0">
                <a:latin typeface="Calibri"/>
                <a:cs typeface="Calibri"/>
              </a:rPr>
              <a:t>assenza 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ragionevoli </a:t>
            </a:r>
            <a:r>
              <a:rPr sz="2200" spc="-5" dirty="0">
                <a:latin typeface="Calibri"/>
                <a:cs typeface="Calibri"/>
              </a:rPr>
              <a:t>motivi o di </a:t>
            </a:r>
            <a:r>
              <a:rPr sz="2200" spc="-10" dirty="0">
                <a:latin typeface="Calibri"/>
                <a:cs typeface="Calibri"/>
              </a:rPr>
              <a:t>specifiche</a:t>
            </a:r>
            <a:r>
              <a:rPr sz="2200" spc="15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esigenze.</a:t>
            </a:r>
            <a:endParaRPr sz="2200">
              <a:latin typeface="Calibri"/>
              <a:cs typeface="Calibri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6235" algn="l"/>
              </a:tabLst>
            </a:pPr>
            <a:r>
              <a:rPr sz="2200" spc="-5" dirty="0">
                <a:latin typeface="Calibri"/>
                <a:cs typeface="Calibri"/>
              </a:rPr>
              <a:t>6.4. </a:t>
            </a:r>
            <a:r>
              <a:rPr sz="2200" spc="-20" dirty="0">
                <a:latin typeface="Calibri"/>
                <a:cs typeface="Calibri"/>
              </a:rPr>
              <a:t>Valutazioni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beni </a:t>
            </a:r>
            <a:r>
              <a:rPr sz="2200" spc="-5" dirty="0">
                <a:latin typeface="Calibri"/>
                <a:cs typeface="Calibri"/>
              </a:rPr>
              <a:t>o </a:t>
            </a:r>
            <a:r>
              <a:rPr sz="2200" dirty="0">
                <a:latin typeface="Calibri"/>
                <a:cs typeface="Calibri"/>
              </a:rPr>
              <a:t>servizi </a:t>
            </a:r>
            <a:r>
              <a:rPr sz="2200" spc="-20" dirty="0">
                <a:latin typeface="Calibri"/>
                <a:cs typeface="Calibri"/>
              </a:rPr>
              <a:t>effettuate </a:t>
            </a:r>
            <a:r>
              <a:rPr sz="2200" spc="-10" dirty="0">
                <a:latin typeface="Calibri"/>
                <a:cs typeface="Calibri"/>
              </a:rPr>
              <a:t>utilizzando </a:t>
            </a:r>
            <a:r>
              <a:rPr sz="2200" spc="-15" dirty="0">
                <a:latin typeface="Calibri"/>
                <a:cs typeface="Calibri"/>
              </a:rPr>
              <a:t>procedure  diverse </a:t>
            </a:r>
            <a:r>
              <a:rPr sz="2200" spc="-5" dirty="0">
                <a:latin typeface="Calibri"/>
                <a:cs typeface="Calibri"/>
              </a:rPr>
              <a:t>da quelle </a:t>
            </a:r>
            <a:r>
              <a:rPr sz="2200" spc="-15" dirty="0">
                <a:latin typeface="Calibri"/>
                <a:cs typeface="Calibri"/>
              </a:rPr>
              <a:t>adottate </a:t>
            </a:r>
            <a:r>
              <a:rPr sz="2200" spc="-5" dirty="0">
                <a:latin typeface="Calibri"/>
                <a:cs typeface="Calibri"/>
              </a:rPr>
              <a:t>in </a:t>
            </a:r>
            <a:r>
              <a:rPr sz="2200" spc="-10" dirty="0">
                <a:latin typeface="Calibri"/>
                <a:cs typeface="Calibri"/>
              </a:rPr>
              <a:t>esercizi precedenti </a:t>
            </a:r>
            <a:r>
              <a:rPr sz="2200" spc="-15" dirty="0">
                <a:latin typeface="Calibri"/>
                <a:cs typeface="Calibri"/>
              </a:rPr>
              <a:t>ovvero </a:t>
            </a:r>
            <a:r>
              <a:rPr sz="2200" spc="-10" dirty="0">
                <a:latin typeface="Calibri"/>
                <a:cs typeface="Calibri"/>
              </a:rPr>
              <a:t>usualmente  </a:t>
            </a:r>
            <a:r>
              <a:rPr sz="2200" spc="-15" dirty="0">
                <a:latin typeface="Calibri"/>
                <a:cs typeface="Calibri"/>
              </a:rPr>
              <a:t>applicate </a:t>
            </a:r>
            <a:r>
              <a:rPr sz="2200" spc="-5" dirty="0">
                <a:latin typeface="Calibri"/>
                <a:cs typeface="Calibri"/>
              </a:rPr>
              <a:t>e che </a:t>
            </a:r>
            <a:r>
              <a:rPr sz="2200" spc="-10" dirty="0">
                <a:latin typeface="Calibri"/>
                <a:cs typeface="Calibri"/>
              </a:rPr>
              <a:t>determinano notevoli variazioni </a:t>
            </a:r>
            <a:r>
              <a:rPr sz="2200" spc="-5" dirty="0">
                <a:latin typeface="Calibri"/>
                <a:cs typeface="Calibri"/>
              </a:rPr>
              <a:t>nei </a:t>
            </a:r>
            <a:r>
              <a:rPr sz="2200" spc="-10" dirty="0">
                <a:latin typeface="Calibri"/>
                <a:cs typeface="Calibri"/>
              </a:rPr>
              <a:t>valori, </a:t>
            </a:r>
            <a:r>
              <a:rPr sz="2200" spc="-5" dirty="0">
                <a:latin typeface="Calibri"/>
                <a:cs typeface="Calibri"/>
              </a:rPr>
              <a:t>in  </a:t>
            </a:r>
            <a:r>
              <a:rPr sz="2200" spc="-10" dirty="0">
                <a:latin typeface="Calibri"/>
                <a:cs typeface="Calibri"/>
              </a:rPr>
              <a:t>assenza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giustificazioni </a:t>
            </a:r>
            <a:r>
              <a:rPr sz="2200" spc="-15" dirty="0">
                <a:latin typeface="Calibri"/>
                <a:cs typeface="Calibri"/>
              </a:rPr>
              <a:t>debitamente</a:t>
            </a:r>
            <a:r>
              <a:rPr sz="2200" spc="75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documentate.</a:t>
            </a:r>
            <a:endParaRPr sz="22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6235" algn="l"/>
              </a:tabLst>
            </a:pPr>
            <a:r>
              <a:rPr sz="2200" spc="-5" dirty="0">
                <a:latin typeface="Calibri"/>
                <a:cs typeface="Calibri"/>
              </a:rPr>
              <a:t>6.5. </a:t>
            </a:r>
            <a:r>
              <a:rPr sz="2200" spc="-20" dirty="0">
                <a:latin typeface="Calibri"/>
                <a:cs typeface="Calibri"/>
              </a:rPr>
              <a:t>Effettuazione </a:t>
            </a:r>
            <a:r>
              <a:rPr sz="2200" spc="-5" dirty="0">
                <a:latin typeface="Calibri"/>
                <a:cs typeface="Calibri"/>
              </a:rPr>
              <a:t>di </a:t>
            </a:r>
            <a:r>
              <a:rPr sz="2200" spc="-10" dirty="0">
                <a:latin typeface="Calibri"/>
                <a:cs typeface="Calibri"/>
              </a:rPr>
              <a:t>operazioni </a:t>
            </a:r>
            <a:r>
              <a:rPr sz="2200" spc="-5" dirty="0">
                <a:latin typeface="Calibri"/>
                <a:cs typeface="Calibri"/>
              </a:rPr>
              <a:t>complesse </a:t>
            </a:r>
            <a:r>
              <a:rPr sz="2200" spc="-15" dirty="0">
                <a:latin typeface="Calibri"/>
                <a:cs typeface="Calibri"/>
              </a:rPr>
              <a:t>finalizzate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15" dirty="0">
                <a:latin typeface="Calibri"/>
                <a:cs typeface="Calibri"/>
              </a:rPr>
              <a:t>fornire </a:t>
            </a:r>
            <a:r>
              <a:rPr sz="2200" spc="-5" dirty="0">
                <a:latin typeface="Calibri"/>
                <a:cs typeface="Calibri"/>
              </a:rPr>
              <a:t>una  </a:t>
            </a:r>
            <a:r>
              <a:rPr sz="2200" spc="-15" dirty="0">
                <a:latin typeface="Calibri"/>
                <a:cs typeface="Calibri"/>
              </a:rPr>
              <a:t>rappresentazione distorta </a:t>
            </a:r>
            <a:r>
              <a:rPr sz="2200" spc="-10" dirty="0">
                <a:latin typeface="Calibri"/>
                <a:cs typeface="Calibri"/>
              </a:rPr>
              <a:t>della </a:t>
            </a:r>
            <a:r>
              <a:rPr sz="2200" spc="-5" dirty="0">
                <a:latin typeface="Calibri"/>
                <a:cs typeface="Calibri"/>
              </a:rPr>
              <a:t>situazione </a:t>
            </a:r>
            <a:r>
              <a:rPr sz="2200" spc="-10" dirty="0">
                <a:latin typeface="Calibri"/>
                <a:cs typeface="Calibri"/>
              </a:rPr>
              <a:t>economico patrimoniale  </a:t>
            </a:r>
            <a:r>
              <a:rPr sz="2200" spc="-5" dirty="0">
                <a:latin typeface="Calibri"/>
                <a:cs typeface="Calibri"/>
              </a:rPr>
              <a:t>della </a:t>
            </a:r>
            <a:r>
              <a:rPr sz="2200" spc="-10" dirty="0">
                <a:latin typeface="Calibri"/>
                <a:cs typeface="Calibri"/>
              </a:rPr>
              <a:t>società.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176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675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55749"/>
            <a:ext cx="8074025" cy="384302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100" b="1" spc="-25" dirty="0">
                <a:latin typeface="Calibri"/>
                <a:cs typeface="Calibri"/>
              </a:rPr>
              <a:t>INDICATORI </a:t>
            </a:r>
            <a:r>
              <a:rPr sz="2100" b="1" spc="-5" dirty="0">
                <a:latin typeface="Calibri"/>
                <a:cs typeface="Calibri"/>
              </a:rPr>
              <a:t>DI </a:t>
            </a:r>
            <a:r>
              <a:rPr sz="2100" b="1" dirty="0">
                <a:latin typeface="Calibri"/>
                <a:cs typeface="Calibri"/>
              </a:rPr>
              <a:t>ANOMALIA </a:t>
            </a:r>
            <a:r>
              <a:rPr sz="2100" b="1" spc="-10" dirty="0">
                <a:latin typeface="Calibri"/>
                <a:cs typeface="Calibri"/>
              </a:rPr>
              <a:t>CONNESSI </a:t>
            </a:r>
            <a:r>
              <a:rPr sz="2100" b="1" dirty="0">
                <a:latin typeface="Calibri"/>
                <a:cs typeface="Calibri"/>
              </a:rPr>
              <a:t>AL </a:t>
            </a:r>
            <a:r>
              <a:rPr sz="2100" b="1" spc="-15" dirty="0">
                <a:latin typeface="Calibri"/>
                <a:cs typeface="Calibri"/>
              </a:rPr>
              <a:t>PROFILO </a:t>
            </a:r>
            <a:r>
              <a:rPr sz="2100" b="1" spc="-5" dirty="0">
                <a:latin typeface="Calibri"/>
                <a:cs typeface="Calibri"/>
              </a:rPr>
              <a:t>OGGETTIVO:</a:t>
            </a:r>
            <a:r>
              <a:rPr sz="2100" b="1" spc="114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segue</a:t>
            </a:r>
            <a:endParaRPr sz="21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55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7. </a:t>
            </a:r>
            <a:r>
              <a:rPr sz="2400" spc="-10" dirty="0">
                <a:latin typeface="Calibri"/>
                <a:cs typeface="Calibri"/>
              </a:rPr>
              <a:t>Operazioni </a:t>
            </a:r>
            <a:r>
              <a:rPr sz="2400" dirty="0">
                <a:latin typeface="Calibri"/>
                <a:cs typeface="Calibri"/>
              </a:rPr>
              <a:t>che </a:t>
            </a:r>
            <a:r>
              <a:rPr sz="2400" spc="-5" dirty="0">
                <a:latin typeface="Calibri"/>
                <a:cs typeface="Calibri"/>
              </a:rPr>
              <a:t>risultano non </a:t>
            </a:r>
            <a:r>
              <a:rPr sz="2400" spc="-15" dirty="0">
                <a:latin typeface="Calibri"/>
                <a:cs typeface="Calibri"/>
              </a:rPr>
              <a:t>coerenti </a:t>
            </a:r>
            <a:r>
              <a:rPr sz="2400" dirty="0">
                <a:latin typeface="Calibri"/>
                <a:cs typeface="Calibri"/>
              </a:rPr>
              <a:t>- </a:t>
            </a:r>
            <a:r>
              <a:rPr sz="2400" spc="-5" dirty="0">
                <a:latin typeface="Calibri"/>
                <a:cs typeface="Calibri"/>
              </a:rPr>
              <a:t>anche per </a:t>
            </a:r>
            <a:r>
              <a:rPr sz="2400" dirty="0">
                <a:latin typeface="Calibri"/>
                <a:cs typeface="Calibri"/>
              </a:rPr>
              <a:t>gli  </a:t>
            </a:r>
            <a:r>
              <a:rPr sz="2400" spc="-10" dirty="0">
                <a:latin typeface="Calibri"/>
                <a:cs typeface="Calibri"/>
              </a:rPr>
              <a:t>strumenti utilizzati </a:t>
            </a:r>
            <a:r>
              <a:rPr sz="2400" dirty="0">
                <a:latin typeface="Calibri"/>
                <a:cs typeface="Calibri"/>
              </a:rPr>
              <a:t>- </a:t>
            </a:r>
            <a:r>
              <a:rPr sz="2400" spc="-15" dirty="0">
                <a:latin typeface="Calibri"/>
                <a:cs typeface="Calibri"/>
              </a:rPr>
              <a:t>con </a:t>
            </a:r>
            <a:r>
              <a:rPr sz="2400" spc="-30" dirty="0">
                <a:latin typeface="Calibri"/>
                <a:cs typeface="Calibri"/>
              </a:rPr>
              <a:t>l’attività </a:t>
            </a:r>
            <a:r>
              <a:rPr sz="2400" spc="-25" dirty="0">
                <a:latin typeface="Calibri"/>
                <a:cs typeface="Calibri"/>
              </a:rPr>
              <a:t>svolta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10" dirty="0">
                <a:latin typeface="Calibri"/>
                <a:cs typeface="Calibri"/>
              </a:rPr>
              <a:t>con </a:t>
            </a:r>
            <a:r>
              <a:rPr sz="2400" dirty="0">
                <a:latin typeface="Calibri"/>
                <a:cs typeface="Calibri"/>
              </a:rPr>
              <a:t>il </a:t>
            </a:r>
            <a:r>
              <a:rPr sz="2400" spc="-15" dirty="0">
                <a:latin typeface="Calibri"/>
                <a:cs typeface="Calibri"/>
              </a:rPr>
              <a:t>profilo  economico, </a:t>
            </a:r>
            <a:r>
              <a:rPr sz="2400" spc="-5" dirty="0">
                <a:latin typeface="Calibri"/>
                <a:cs typeface="Calibri"/>
              </a:rPr>
              <a:t>patrimoniale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5" dirty="0">
                <a:latin typeface="Calibri"/>
                <a:cs typeface="Calibri"/>
              </a:rPr>
              <a:t>finanziario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10" dirty="0">
                <a:latin typeface="Calibri"/>
                <a:cs typeface="Calibri"/>
              </a:rPr>
              <a:t>con </a:t>
            </a:r>
            <a:r>
              <a:rPr sz="2400" dirty="0">
                <a:latin typeface="Calibri"/>
                <a:cs typeface="Calibri"/>
              </a:rPr>
              <a:t>il </a:t>
            </a:r>
            <a:r>
              <a:rPr sz="2400" spc="-10" dirty="0">
                <a:latin typeface="Calibri"/>
                <a:cs typeface="Calibri"/>
              </a:rPr>
              <a:t>piano  </a:t>
            </a:r>
            <a:r>
              <a:rPr sz="2400" spc="-5" dirty="0">
                <a:latin typeface="Calibri"/>
                <a:cs typeface="Calibri"/>
              </a:rPr>
              <a:t>industriale del </a:t>
            </a:r>
            <a:r>
              <a:rPr sz="2400" spc="-10" dirty="0">
                <a:latin typeface="Calibri"/>
                <a:cs typeface="Calibri"/>
              </a:rPr>
              <a:t>cliente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5" dirty="0">
                <a:latin typeface="Calibri"/>
                <a:cs typeface="Calibri"/>
              </a:rPr>
              <a:t>del </a:t>
            </a:r>
            <a:r>
              <a:rPr sz="2400" spc="-15" dirty="0">
                <a:latin typeface="Calibri"/>
                <a:cs typeface="Calibri"/>
              </a:rPr>
              <a:t>relativo </a:t>
            </a:r>
            <a:r>
              <a:rPr sz="2400" dirty="0">
                <a:latin typeface="Calibri"/>
                <a:cs typeface="Calibri"/>
              </a:rPr>
              <a:t>gruppo </a:t>
            </a:r>
            <a:r>
              <a:rPr sz="2400" spc="-5" dirty="0">
                <a:latin typeface="Calibri"/>
                <a:cs typeface="Calibri"/>
              </a:rPr>
              <a:t>di  appartenenza, </a:t>
            </a:r>
            <a:r>
              <a:rPr sz="2400" spc="-20" dirty="0">
                <a:latin typeface="Calibri"/>
                <a:cs typeface="Calibri"/>
              </a:rPr>
              <a:t>ove </a:t>
            </a:r>
            <a:r>
              <a:rPr sz="2400" spc="-5" dirty="0">
                <a:latin typeface="Calibri"/>
                <a:cs typeface="Calibri"/>
              </a:rPr>
              <a:t>non siano </a:t>
            </a:r>
            <a:r>
              <a:rPr sz="2400" spc="-10" dirty="0">
                <a:latin typeface="Calibri"/>
                <a:cs typeface="Calibri"/>
              </a:rPr>
              <a:t>adeguatamente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giustificate.</a:t>
            </a:r>
            <a:endParaRPr sz="2400">
              <a:latin typeface="Calibri"/>
              <a:cs typeface="Calibri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7.1. Utilizzo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0" dirty="0">
                <a:latin typeface="Calibri"/>
                <a:cs typeface="Calibri"/>
              </a:rPr>
              <a:t>conti </a:t>
            </a:r>
            <a:r>
              <a:rPr sz="2400" spc="-20" dirty="0">
                <a:latin typeface="Calibri"/>
                <a:cs typeface="Calibri"/>
              </a:rPr>
              <a:t>intestati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imprese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10" dirty="0">
                <a:latin typeface="Calibri"/>
                <a:cs typeface="Calibri"/>
              </a:rPr>
              <a:t>enti </a:t>
            </a:r>
            <a:r>
              <a:rPr sz="2400" spc="-5" dirty="0">
                <a:latin typeface="Calibri"/>
                <a:cs typeface="Calibri"/>
              </a:rPr>
              <a:t>da </a:t>
            </a:r>
            <a:r>
              <a:rPr sz="2400" spc="-10" dirty="0">
                <a:latin typeface="Calibri"/>
                <a:cs typeface="Calibri"/>
              </a:rPr>
              <a:t>parte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0" dirty="0">
                <a:latin typeface="Calibri"/>
                <a:cs typeface="Calibri"/>
              </a:rPr>
              <a:t>soci,  </a:t>
            </a:r>
            <a:r>
              <a:rPr sz="2400" spc="-15" dirty="0">
                <a:latin typeface="Calibri"/>
                <a:cs typeface="Calibri"/>
              </a:rPr>
              <a:t>amministratori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5" dirty="0">
                <a:latin typeface="Calibri"/>
                <a:cs typeface="Calibri"/>
              </a:rPr>
              <a:t>dipendenti per </a:t>
            </a:r>
            <a:r>
              <a:rPr sz="2400" spc="-20" dirty="0">
                <a:latin typeface="Calibri"/>
                <a:cs typeface="Calibri"/>
              </a:rPr>
              <a:t>effettuare </a:t>
            </a:r>
            <a:r>
              <a:rPr sz="2400" spc="-5" dirty="0">
                <a:latin typeface="Calibri"/>
                <a:cs typeface="Calibri"/>
              </a:rPr>
              <a:t>operazioni non  riconducibili </a:t>
            </a:r>
            <a:r>
              <a:rPr sz="2400" spc="-25" dirty="0">
                <a:latin typeface="Calibri"/>
                <a:cs typeface="Calibri"/>
              </a:rPr>
              <a:t>all’attività </a:t>
            </a:r>
            <a:r>
              <a:rPr sz="2400" spc="-5" dirty="0">
                <a:latin typeface="Calibri"/>
                <a:cs typeface="Calibri"/>
              </a:rPr>
              <a:t>aziendale, </a:t>
            </a:r>
            <a:r>
              <a:rPr sz="2400" spc="-20" dirty="0">
                <a:latin typeface="Calibri"/>
                <a:cs typeface="Calibri"/>
              </a:rPr>
              <a:t>soprattutto </a:t>
            </a:r>
            <a:r>
              <a:rPr sz="2400" spc="-5" dirty="0">
                <a:latin typeface="Calibri"/>
                <a:cs typeface="Calibri"/>
              </a:rPr>
              <a:t>se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5" dirty="0">
                <a:latin typeface="Calibri"/>
                <a:cs typeface="Calibri"/>
              </a:rPr>
              <a:t>contanti </a:t>
            </a:r>
            <a:r>
              <a:rPr sz="2400" dirty="0">
                <a:latin typeface="Calibri"/>
                <a:cs typeface="Calibri"/>
              </a:rPr>
              <a:t>o  </a:t>
            </a:r>
            <a:r>
              <a:rPr sz="2400" spc="-5" dirty="0">
                <a:latin typeface="Calibri"/>
                <a:cs typeface="Calibri"/>
              </a:rPr>
              <a:t>di importo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significativo.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4227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55749"/>
            <a:ext cx="8074025" cy="384302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100" b="1" spc="-25" dirty="0">
                <a:latin typeface="Calibri"/>
                <a:cs typeface="Calibri"/>
              </a:rPr>
              <a:t>INDICATORI </a:t>
            </a:r>
            <a:r>
              <a:rPr sz="2100" b="1" spc="-5" dirty="0">
                <a:latin typeface="Calibri"/>
                <a:cs typeface="Calibri"/>
              </a:rPr>
              <a:t>DI </a:t>
            </a:r>
            <a:r>
              <a:rPr sz="2100" b="1" dirty="0">
                <a:latin typeface="Calibri"/>
                <a:cs typeface="Calibri"/>
              </a:rPr>
              <a:t>ANOMALIA </a:t>
            </a:r>
            <a:r>
              <a:rPr sz="2100" b="1" spc="-10" dirty="0">
                <a:latin typeface="Calibri"/>
                <a:cs typeface="Calibri"/>
              </a:rPr>
              <a:t>CONNESSI </a:t>
            </a:r>
            <a:r>
              <a:rPr sz="2100" b="1" dirty="0">
                <a:latin typeface="Calibri"/>
                <a:cs typeface="Calibri"/>
              </a:rPr>
              <a:t>AL </a:t>
            </a:r>
            <a:r>
              <a:rPr sz="2100" b="1" spc="-15" dirty="0">
                <a:latin typeface="Calibri"/>
                <a:cs typeface="Calibri"/>
              </a:rPr>
              <a:t>PROFILO </a:t>
            </a:r>
            <a:r>
              <a:rPr sz="2100" b="1" spc="-5" dirty="0">
                <a:latin typeface="Calibri"/>
                <a:cs typeface="Calibri"/>
              </a:rPr>
              <a:t>OGGETTIVO:</a:t>
            </a:r>
            <a:r>
              <a:rPr sz="2100" b="1" spc="114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segue</a:t>
            </a:r>
            <a:endParaRPr sz="21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55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7. </a:t>
            </a:r>
            <a:r>
              <a:rPr sz="2400" spc="-10" dirty="0">
                <a:latin typeface="Calibri"/>
                <a:cs typeface="Calibri"/>
              </a:rPr>
              <a:t>Operazioni </a:t>
            </a:r>
            <a:r>
              <a:rPr sz="2400" dirty="0">
                <a:latin typeface="Calibri"/>
                <a:cs typeface="Calibri"/>
              </a:rPr>
              <a:t>che </a:t>
            </a:r>
            <a:r>
              <a:rPr sz="2400" spc="-5" dirty="0">
                <a:latin typeface="Calibri"/>
                <a:cs typeface="Calibri"/>
              </a:rPr>
              <a:t>risultano non </a:t>
            </a:r>
            <a:r>
              <a:rPr sz="2400" spc="-15" dirty="0">
                <a:latin typeface="Calibri"/>
                <a:cs typeface="Calibri"/>
              </a:rPr>
              <a:t>coerenti </a:t>
            </a:r>
            <a:r>
              <a:rPr sz="2400" dirty="0">
                <a:latin typeface="Calibri"/>
                <a:cs typeface="Calibri"/>
              </a:rPr>
              <a:t>- </a:t>
            </a:r>
            <a:r>
              <a:rPr sz="2400" spc="-5" dirty="0">
                <a:latin typeface="Calibri"/>
                <a:cs typeface="Calibri"/>
              </a:rPr>
              <a:t>anche per </a:t>
            </a:r>
            <a:r>
              <a:rPr sz="2400" dirty="0">
                <a:latin typeface="Calibri"/>
                <a:cs typeface="Calibri"/>
              </a:rPr>
              <a:t>gli  </a:t>
            </a:r>
            <a:r>
              <a:rPr sz="2400" spc="-10" dirty="0">
                <a:latin typeface="Calibri"/>
                <a:cs typeface="Calibri"/>
              </a:rPr>
              <a:t>strumenti utilizzati </a:t>
            </a:r>
            <a:r>
              <a:rPr sz="2400" dirty="0">
                <a:latin typeface="Calibri"/>
                <a:cs typeface="Calibri"/>
              </a:rPr>
              <a:t>- </a:t>
            </a:r>
            <a:r>
              <a:rPr sz="2400" spc="-15" dirty="0">
                <a:latin typeface="Calibri"/>
                <a:cs typeface="Calibri"/>
              </a:rPr>
              <a:t>con </a:t>
            </a:r>
            <a:r>
              <a:rPr sz="2400" spc="-30" dirty="0">
                <a:latin typeface="Calibri"/>
                <a:cs typeface="Calibri"/>
              </a:rPr>
              <a:t>l’attività </a:t>
            </a:r>
            <a:r>
              <a:rPr sz="2400" spc="-25" dirty="0">
                <a:latin typeface="Calibri"/>
                <a:cs typeface="Calibri"/>
              </a:rPr>
              <a:t>svolta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10" dirty="0">
                <a:latin typeface="Calibri"/>
                <a:cs typeface="Calibri"/>
              </a:rPr>
              <a:t>con </a:t>
            </a:r>
            <a:r>
              <a:rPr sz="2400" dirty="0">
                <a:latin typeface="Calibri"/>
                <a:cs typeface="Calibri"/>
              </a:rPr>
              <a:t>il </a:t>
            </a:r>
            <a:r>
              <a:rPr sz="2400" spc="-15" dirty="0">
                <a:latin typeface="Calibri"/>
                <a:cs typeface="Calibri"/>
              </a:rPr>
              <a:t>profilo  economico, </a:t>
            </a:r>
            <a:r>
              <a:rPr sz="2400" spc="-5" dirty="0">
                <a:latin typeface="Calibri"/>
                <a:cs typeface="Calibri"/>
              </a:rPr>
              <a:t>patrimoniale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5" dirty="0">
                <a:latin typeface="Calibri"/>
                <a:cs typeface="Calibri"/>
              </a:rPr>
              <a:t>finanziario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10" dirty="0">
                <a:latin typeface="Calibri"/>
                <a:cs typeface="Calibri"/>
              </a:rPr>
              <a:t>con </a:t>
            </a:r>
            <a:r>
              <a:rPr sz="2400" dirty="0">
                <a:latin typeface="Calibri"/>
                <a:cs typeface="Calibri"/>
              </a:rPr>
              <a:t>il </a:t>
            </a:r>
            <a:r>
              <a:rPr sz="2400" spc="-10" dirty="0">
                <a:latin typeface="Calibri"/>
                <a:cs typeface="Calibri"/>
              </a:rPr>
              <a:t>piano  </a:t>
            </a:r>
            <a:r>
              <a:rPr sz="2400" spc="-5" dirty="0">
                <a:latin typeface="Calibri"/>
                <a:cs typeface="Calibri"/>
              </a:rPr>
              <a:t>industriale del </a:t>
            </a:r>
            <a:r>
              <a:rPr sz="2400" spc="-10" dirty="0">
                <a:latin typeface="Calibri"/>
                <a:cs typeface="Calibri"/>
              </a:rPr>
              <a:t>cliente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spc="-5" dirty="0">
                <a:latin typeface="Calibri"/>
                <a:cs typeface="Calibri"/>
              </a:rPr>
              <a:t>del </a:t>
            </a:r>
            <a:r>
              <a:rPr sz="2400" spc="-15" dirty="0">
                <a:latin typeface="Calibri"/>
                <a:cs typeface="Calibri"/>
              </a:rPr>
              <a:t>relativo </a:t>
            </a:r>
            <a:r>
              <a:rPr sz="2400" dirty="0">
                <a:latin typeface="Calibri"/>
                <a:cs typeface="Calibri"/>
              </a:rPr>
              <a:t>gruppo </a:t>
            </a:r>
            <a:r>
              <a:rPr sz="2400" spc="-5" dirty="0">
                <a:latin typeface="Calibri"/>
                <a:cs typeface="Calibri"/>
              </a:rPr>
              <a:t>di  appartenenza, </a:t>
            </a:r>
            <a:r>
              <a:rPr sz="2400" spc="-20" dirty="0">
                <a:latin typeface="Calibri"/>
                <a:cs typeface="Calibri"/>
              </a:rPr>
              <a:t>ove </a:t>
            </a:r>
            <a:r>
              <a:rPr sz="2400" spc="-5" dirty="0">
                <a:latin typeface="Calibri"/>
                <a:cs typeface="Calibri"/>
              </a:rPr>
              <a:t>non siano </a:t>
            </a:r>
            <a:r>
              <a:rPr sz="2400" spc="-10" dirty="0">
                <a:latin typeface="Calibri"/>
                <a:cs typeface="Calibri"/>
              </a:rPr>
              <a:t>adeguatamente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giustificate.</a:t>
            </a:r>
            <a:endParaRPr sz="2400">
              <a:latin typeface="Calibri"/>
              <a:cs typeface="Calibri"/>
            </a:endParaRPr>
          </a:p>
          <a:p>
            <a:pPr marL="355600" marR="5715" indent="-343535" algn="just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7.1. Utilizzo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0" dirty="0">
                <a:latin typeface="Calibri"/>
                <a:cs typeface="Calibri"/>
              </a:rPr>
              <a:t>conti </a:t>
            </a:r>
            <a:r>
              <a:rPr sz="2400" spc="-20" dirty="0">
                <a:latin typeface="Calibri"/>
                <a:cs typeface="Calibri"/>
              </a:rPr>
              <a:t>intestati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imprese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10" dirty="0">
                <a:latin typeface="Calibri"/>
                <a:cs typeface="Calibri"/>
              </a:rPr>
              <a:t>enti </a:t>
            </a:r>
            <a:r>
              <a:rPr sz="2400" spc="-5" dirty="0">
                <a:latin typeface="Calibri"/>
                <a:cs typeface="Calibri"/>
              </a:rPr>
              <a:t>da </a:t>
            </a:r>
            <a:r>
              <a:rPr sz="2400" spc="-10" dirty="0">
                <a:latin typeface="Calibri"/>
                <a:cs typeface="Calibri"/>
              </a:rPr>
              <a:t>parte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0" dirty="0">
                <a:latin typeface="Calibri"/>
                <a:cs typeface="Calibri"/>
              </a:rPr>
              <a:t>soci,  </a:t>
            </a:r>
            <a:r>
              <a:rPr sz="2400" spc="-15" dirty="0">
                <a:latin typeface="Calibri"/>
                <a:cs typeface="Calibri"/>
              </a:rPr>
              <a:t>amministratori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5" dirty="0">
                <a:latin typeface="Calibri"/>
                <a:cs typeface="Calibri"/>
              </a:rPr>
              <a:t>dipendenti per </a:t>
            </a:r>
            <a:r>
              <a:rPr sz="2400" spc="-20" dirty="0">
                <a:latin typeface="Calibri"/>
                <a:cs typeface="Calibri"/>
              </a:rPr>
              <a:t>effettuare </a:t>
            </a:r>
            <a:r>
              <a:rPr sz="2400" spc="-5" dirty="0">
                <a:latin typeface="Calibri"/>
                <a:cs typeface="Calibri"/>
              </a:rPr>
              <a:t>operazioni non  riconducibili </a:t>
            </a:r>
            <a:r>
              <a:rPr sz="2400" spc="-25" dirty="0">
                <a:latin typeface="Calibri"/>
                <a:cs typeface="Calibri"/>
              </a:rPr>
              <a:t>all’attività </a:t>
            </a:r>
            <a:r>
              <a:rPr sz="2400" spc="-5" dirty="0">
                <a:latin typeface="Calibri"/>
                <a:cs typeface="Calibri"/>
              </a:rPr>
              <a:t>aziendale, </a:t>
            </a:r>
            <a:r>
              <a:rPr sz="2400" spc="-20" dirty="0">
                <a:latin typeface="Calibri"/>
                <a:cs typeface="Calibri"/>
              </a:rPr>
              <a:t>soprattutto </a:t>
            </a:r>
            <a:r>
              <a:rPr sz="2400" spc="-5" dirty="0">
                <a:latin typeface="Calibri"/>
                <a:cs typeface="Calibri"/>
              </a:rPr>
              <a:t>se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5" dirty="0">
                <a:latin typeface="Calibri"/>
                <a:cs typeface="Calibri"/>
              </a:rPr>
              <a:t>contanti </a:t>
            </a:r>
            <a:r>
              <a:rPr sz="2400" dirty="0">
                <a:latin typeface="Calibri"/>
                <a:cs typeface="Calibri"/>
              </a:rPr>
              <a:t>o  </a:t>
            </a:r>
            <a:r>
              <a:rPr sz="2400" spc="-5" dirty="0">
                <a:latin typeface="Calibri"/>
                <a:cs typeface="Calibri"/>
              </a:rPr>
              <a:t>di importo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significativo.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85189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14042"/>
            <a:ext cx="8008620" cy="3464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54050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-30" dirty="0">
                <a:latin typeface="Calibri"/>
                <a:cs typeface="Calibri"/>
              </a:rPr>
              <a:t>INDICATORI </a:t>
            </a:r>
            <a:r>
              <a:rPr sz="2400" b="1" spc="-5" dirty="0">
                <a:latin typeface="Calibri"/>
                <a:cs typeface="Calibri"/>
              </a:rPr>
              <a:t>DI ANOMALIA </a:t>
            </a:r>
            <a:r>
              <a:rPr sz="2400" b="1" spc="-25" dirty="0">
                <a:latin typeface="Calibri"/>
                <a:cs typeface="Calibri"/>
              </a:rPr>
              <a:t>RELATIVI </a:t>
            </a:r>
            <a:r>
              <a:rPr sz="2400" b="1" dirty="0">
                <a:latin typeface="Calibri"/>
                <a:cs typeface="Calibri"/>
              </a:rPr>
              <a:t>ALLE </a:t>
            </a:r>
            <a:r>
              <a:rPr sz="2400" b="1" spc="-45" dirty="0">
                <a:latin typeface="Calibri"/>
                <a:cs typeface="Calibri"/>
              </a:rPr>
              <a:t>MODALITA’ </a:t>
            </a:r>
            <a:r>
              <a:rPr sz="2400" b="1" spc="-5" dirty="0">
                <a:latin typeface="Calibri"/>
                <a:cs typeface="Calibri"/>
              </a:rPr>
              <a:t>DI  </a:t>
            </a:r>
            <a:r>
              <a:rPr sz="2400" b="1" spc="-35" dirty="0">
                <a:latin typeface="Calibri"/>
                <a:cs typeface="Calibri"/>
              </a:rPr>
              <a:t>PAGAMENTO </a:t>
            </a:r>
            <a:r>
              <a:rPr sz="2400" b="1" spc="-25" dirty="0">
                <a:latin typeface="Calibri"/>
                <a:cs typeface="Calibri"/>
              </a:rPr>
              <a:t>UTILIZZATE DAL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CLIENTE</a:t>
            </a:r>
            <a:endParaRPr sz="2400">
              <a:latin typeface="Calibri"/>
              <a:cs typeface="Calibri"/>
            </a:endParaRPr>
          </a:p>
          <a:p>
            <a:pPr marL="355600" marR="74295" indent="-34353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10. Ripetuti </a:t>
            </a:r>
            <a:r>
              <a:rPr sz="2400" dirty="0">
                <a:latin typeface="Calibri"/>
                <a:cs typeface="Calibri"/>
              </a:rPr>
              <a:t>e </a:t>
            </a:r>
            <a:r>
              <a:rPr sz="2400" spc="-10" dirty="0">
                <a:latin typeface="Calibri"/>
                <a:cs typeface="Calibri"/>
              </a:rPr>
              <a:t>ingiustificati pagamenti mediante strumenti </a:t>
            </a:r>
            <a:r>
              <a:rPr sz="2400" spc="-5" dirty="0">
                <a:latin typeface="Calibri"/>
                <a:cs typeface="Calibri"/>
              </a:rPr>
              <a:t>del  </a:t>
            </a:r>
            <a:r>
              <a:rPr sz="2400" spc="-15" dirty="0">
                <a:latin typeface="Calibri"/>
                <a:cs typeface="Calibri"/>
              </a:rPr>
              <a:t>tutto </a:t>
            </a:r>
            <a:r>
              <a:rPr sz="2400" spc="-10" dirty="0">
                <a:latin typeface="Calibri"/>
                <a:cs typeface="Calibri"/>
              </a:rPr>
              <a:t>incoerenti rispetto </a:t>
            </a:r>
            <a:r>
              <a:rPr sz="2400" dirty="0">
                <a:latin typeface="Calibri"/>
                <a:cs typeface="Calibri"/>
              </a:rPr>
              <a:t>alla </a:t>
            </a:r>
            <a:r>
              <a:rPr sz="2400" spc="-10" dirty="0">
                <a:latin typeface="Calibri"/>
                <a:cs typeface="Calibri"/>
              </a:rPr>
              <a:t>prassi </a:t>
            </a:r>
            <a:r>
              <a:rPr sz="2400" spc="-15" dirty="0">
                <a:latin typeface="Calibri"/>
                <a:cs typeface="Calibri"/>
              </a:rPr>
              <a:t>corrente,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0" dirty="0">
                <a:latin typeface="Calibri"/>
                <a:cs typeface="Calibri"/>
              </a:rPr>
              <a:t>assenza </a:t>
            </a:r>
            <a:r>
              <a:rPr sz="2400" spc="-5" dirty="0">
                <a:latin typeface="Calibri"/>
                <a:cs typeface="Calibri"/>
              </a:rPr>
              <a:t>di  </a:t>
            </a:r>
            <a:r>
              <a:rPr sz="2400" spc="-10" dirty="0">
                <a:latin typeface="Calibri"/>
                <a:cs typeface="Calibri"/>
              </a:rPr>
              <a:t>ragionevoli </a:t>
            </a:r>
            <a:r>
              <a:rPr sz="2400" dirty="0">
                <a:latin typeface="Calibri"/>
                <a:cs typeface="Calibri"/>
              </a:rPr>
              <a:t>motivi </a:t>
            </a:r>
            <a:r>
              <a:rPr sz="2400" spc="-15" dirty="0">
                <a:latin typeface="Calibri"/>
                <a:cs typeface="Calibri"/>
              </a:rPr>
              <a:t>legati </a:t>
            </a:r>
            <a:r>
              <a:rPr sz="2400" dirty="0">
                <a:latin typeface="Calibri"/>
                <a:cs typeface="Calibri"/>
              </a:rPr>
              <a:t>al tipo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5" dirty="0">
                <a:latin typeface="Calibri"/>
                <a:cs typeface="Calibri"/>
              </a:rPr>
              <a:t>attività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esercitata,</a:t>
            </a:r>
            <a:endParaRPr sz="2400">
              <a:latin typeface="Calibri"/>
              <a:cs typeface="Calibri"/>
            </a:endParaRPr>
          </a:p>
          <a:p>
            <a:pPr marL="355600" marR="441959">
              <a:lnSpc>
                <a:spcPct val="100000"/>
              </a:lnSpc>
            </a:pPr>
            <a:r>
              <a:rPr sz="2400" spc="-20" dirty="0">
                <a:latin typeface="Calibri"/>
                <a:cs typeface="Calibri"/>
              </a:rPr>
              <a:t>all’eventuale </a:t>
            </a:r>
            <a:r>
              <a:rPr sz="2400" dirty="0">
                <a:latin typeface="Calibri"/>
                <a:cs typeface="Calibri"/>
              </a:rPr>
              <a:t>gruppo </a:t>
            </a:r>
            <a:r>
              <a:rPr sz="2400" spc="-5" dirty="0">
                <a:latin typeface="Calibri"/>
                <a:cs typeface="Calibri"/>
              </a:rPr>
              <a:t>societario </a:t>
            </a:r>
            <a:r>
              <a:rPr sz="2400" dirty="0">
                <a:latin typeface="Calibri"/>
                <a:cs typeface="Calibri"/>
              </a:rPr>
              <a:t>cui il </a:t>
            </a:r>
            <a:r>
              <a:rPr sz="2400" spc="-10" dirty="0">
                <a:latin typeface="Calibri"/>
                <a:cs typeface="Calibri"/>
              </a:rPr>
              <a:t>cliente </a:t>
            </a:r>
            <a:r>
              <a:rPr sz="2400" dirty="0">
                <a:latin typeface="Calibri"/>
                <a:cs typeface="Calibri"/>
              </a:rPr>
              <a:t>appartiene o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  </a:t>
            </a:r>
            <a:r>
              <a:rPr sz="2400" spc="-10" dirty="0">
                <a:latin typeface="Calibri"/>
                <a:cs typeface="Calibri"/>
              </a:rPr>
              <a:t>particolari condizioni adeguatamente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documentate.</a:t>
            </a:r>
            <a:endParaRPr sz="240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11. </a:t>
            </a:r>
            <a:r>
              <a:rPr sz="2400" spc="-10" dirty="0">
                <a:latin typeface="Calibri"/>
                <a:cs typeface="Calibri"/>
              </a:rPr>
              <a:t>Utilizzo </a:t>
            </a:r>
            <a:r>
              <a:rPr sz="2400" spc="-5" dirty="0">
                <a:latin typeface="Calibri"/>
                <a:cs typeface="Calibri"/>
              </a:rPr>
              <a:t>ripetuto </a:t>
            </a:r>
            <a:r>
              <a:rPr sz="2400" dirty="0">
                <a:latin typeface="Calibri"/>
                <a:cs typeface="Calibri"/>
              </a:rPr>
              <a:t>e </a:t>
            </a:r>
            <a:r>
              <a:rPr sz="2400" spc="-10" dirty="0">
                <a:latin typeface="Calibri"/>
                <a:cs typeface="Calibri"/>
              </a:rPr>
              <a:t>ingiustificato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0" dirty="0">
                <a:latin typeface="Calibri"/>
                <a:cs typeface="Calibri"/>
              </a:rPr>
              <a:t>denaro </a:t>
            </a:r>
            <a:r>
              <a:rPr sz="2400" spc="-15" dirty="0">
                <a:latin typeface="Calibri"/>
                <a:cs typeface="Calibri"/>
              </a:rPr>
              <a:t>contante, </a:t>
            </a:r>
            <a:r>
              <a:rPr sz="2400" spc="-5" dirty="0">
                <a:latin typeface="Calibri"/>
                <a:cs typeface="Calibri"/>
              </a:rPr>
              <a:t>specie  se per </a:t>
            </a:r>
            <a:r>
              <a:rPr sz="2400" dirty="0">
                <a:latin typeface="Calibri"/>
                <a:cs typeface="Calibri"/>
              </a:rPr>
              <a:t>importi </a:t>
            </a:r>
            <a:r>
              <a:rPr sz="2400" spc="-10" dirty="0">
                <a:latin typeface="Calibri"/>
                <a:cs typeface="Calibri"/>
              </a:rPr>
              <a:t>complessivamente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rilevanti.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176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5345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77466"/>
            <a:ext cx="8074025" cy="415988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1435">
              <a:lnSpc>
                <a:spcPts val="2590"/>
              </a:lnSpc>
              <a:spcBef>
                <a:spcPts val="425"/>
              </a:spcBef>
            </a:pPr>
            <a:r>
              <a:rPr sz="2400" b="1" spc="-30" dirty="0">
                <a:latin typeface="Calibri"/>
                <a:cs typeface="Calibri"/>
              </a:rPr>
              <a:t>INDICATORI </a:t>
            </a:r>
            <a:r>
              <a:rPr sz="2400" b="1" spc="-5" dirty="0">
                <a:latin typeface="Calibri"/>
                <a:cs typeface="Calibri"/>
              </a:rPr>
              <a:t>DI ANOMALIA </a:t>
            </a:r>
            <a:r>
              <a:rPr sz="2400" b="1" spc="-25" dirty="0">
                <a:latin typeface="Calibri"/>
                <a:cs typeface="Calibri"/>
              </a:rPr>
              <a:t>RELATIVI </a:t>
            </a:r>
            <a:r>
              <a:rPr sz="2400" b="1" dirty="0">
                <a:latin typeface="Calibri"/>
                <a:cs typeface="Calibri"/>
              </a:rPr>
              <a:t>AD </a:t>
            </a:r>
            <a:r>
              <a:rPr sz="2400" b="1" spc="-5" dirty="0">
                <a:latin typeface="Calibri"/>
                <a:cs typeface="Calibri"/>
              </a:rPr>
              <a:t>OPERAZIONI </a:t>
            </a:r>
            <a:r>
              <a:rPr sz="2400" b="1" spc="-30" dirty="0">
                <a:latin typeface="Calibri"/>
                <a:cs typeface="Calibri"/>
              </a:rPr>
              <a:t>CONTABILI  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5" dirty="0">
                <a:latin typeface="Calibri"/>
                <a:cs typeface="Calibri"/>
              </a:rPr>
              <a:t> FINANZIARIE</a:t>
            </a:r>
            <a:endParaRPr sz="240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90000"/>
              </a:lnSpc>
              <a:spcBef>
                <a:spcPts val="540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19. </a:t>
            </a:r>
            <a:r>
              <a:rPr sz="2400" spc="-15" dirty="0">
                <a:latin typeface="Calibri"/>
                <a:cs typeface="Calibri"/>
              </a:rPr>
              <a:t>Sussistenza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25" dirty="0">
                <a:latin typeface="Calibri"/>
                <a:cs typeface="Calibri"/>
              </a:rPr>
              <a:t>fatture, </a:t>
            </a:r>
            <a:r>
              <a:rPr sz="2400" spc="-5" dirty="0">
                <a:latin typeface="Calibri"/>
                <a:cs typeface="Calibri"/>
              </a:rPr>
              <a:t>specie se di </a:t>
            </a:r>
            <a:r>
              <a:rPr sz="2400" spc="-10" dirty="0">
                <a:latin typeface="Calibri"/>
                <a:cs typeface="Calibri"/>
              </a:rPr>
              <a:t>importo </a:t>
            </a:r>
            <a:r>
              <a:rPr sz="2400" spc="-15" dirty="0">
                <a:latin typeface="Calibri"/>
                <a:cs typeface="Calibri"/>
              </a:rPr>
              <a:t>significativo,  relative </a:t>
            </a:r>
            <a:r>
              <a:rPr sz="2400" spc="-20" dirty="0">
                <a:latin typeface="Calibri"/>
                <a:cs typeface="Calibri"/>
              </a:rPr>
              <a:t>all’erogazione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dirty="0">
                <a:latin typeface="Calibri"/>
                <a:cs typeface="Calibri"/>
              </a:rPr>
              <a:t>servizi che, in </a:t>
            </a:r>
            <a:r>
              <a:rPr sz="2400" spc="-5" dirty="0">
                <a:latin typeface="Calibri"/>
                <a:cs typeface="Calibri"/>
              </a:rPr>
              <a:t>base </a:t>
            </a:r>
            <a:r>
              <a:rPr sz="2400" spc="-25" dirty="0">
                <a:latin typeface="Calibri"/>
                <a:cs typeface="Calibri"/>
              </a:rPr>
              <a:t>all’attività </a:t>
            </a:r>
            <a:r>
              <a:rPr sz="2400" spc="-5" dirty="0">
                <a:latin typeface="Calibri"/>
                <a:cs typeface="Calibri"/>
              </a:rPr>
              <a:t>di  </a:t>
            </a:r>
            <a:r>
              <a:rPr sz="2400" spc="-10" dirty="0">
                <a:latin typeface="Calibri"/>
                <a:cs typeface="Calibri"/>
              </a:rPr>
              <a:t>revisione, </a:t>
            </a:r>
            <a:r>
              <a:rPr sz="2400" dirty="0">
                <a:latin typeface="Calibri"/>
                <a:cs typeface="Calibri"/>
              </a:rPr>
              <a:t>non </a:t>
            </a:r>
            <a:r>
              <a:rPr sz="2400" spc="-5" dirty="0">
                <a:latin typeface="Calibri"/>
                <a:cs typeface="Calibri"/>
              </a:rPr>
              <a:t>risultano </a:t>
            </a:r>
            <a:r>
              <a:rPr sz="2400" spc="-20" dirty="0">
                <a:latin typeface="Calibri"/>
                <a:cs typeface="Calibri"/>
              </a:rPr>
              <a:t>effettivamente </a:t>
            </a:r>
            <a:r>
              <a:rPr sz="2400" spc="-10" dirty="0">
                <a:latin typeface="Calibri"/>
                <a:cs typeface="Calibri"/>
              </a:rPr>
              <a:t>resi </a:t>
            </a:r>
            <a:r>
              <a:rPr sz="2400" dirty="0">
                <a:latin typeface="Calibri"/>
                <a:cs typeface="Calibri"/>
              </a:rPr>
              <a:t>e in </a:t>
            </a:r>
            <a:r>
              <a:rPr sz="2400" spc="-5" dirty="0">
                <a:latin typeface="Calibri"/>
                <a:cs typeface="Calibri"/>
              </a:rPr>
              <a:t>merito </a:t>
            </a:r>
            <a:r>
              <a:rPr sz="2400" dirty="0">
                <a:latin typeface="Calibri"/>
                <a:cs typeface="Calibri"/>
              </a:rPr>
              <a:t>ai </a:t>
            </a:r>
            <a:r>
              <a:rPr sz="2400" spc="-5" dirty="0">
                <a:latin typeface="Calibri"/>
                <a:cs typeface="Calibri"/>
              </a:rPr>
              <a:t>quali  </a:t>
            </a:r>
            <a:r>
              <a:rPr sz="2400" dirty="0">
                <a:latin typeface="Calibri"/>
                <a:cs typeface="Calibri"/>
              </a:rPr>
              <a:t>il </a:t>
            </a:r>
            <a:r>
              <a:rPr sz="2400" spc="-10" dirty="0">
                <a:latin typeface="Calibri"/>
                <a:cs typeface="Calibri"/>
              </a:rPr>
              <a:t>cliente non </a:t>
            </a:r>
            <a:r>
              <a:rPr sz="2400" dirty="0">
                <a:latin typeface="Calibri"/>
                <a:cs typeface="Calibri"/>
              </a:rPr>
              <a:t>è in </a:t>
            </a:r>
            <a:r>
              <a:rPr sz="2400" spc="-10" dirty="0">
                <a:latin typeface="Calibri"/>
                <a:cs typeface="Calibri"/>
              </a:rPr>
              <a:t>grado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5" dirty="0">
                <a:latin typeface="Calibri"/>
                <a:cs typeface="Calibri"/>
              </a:rPr>
              <a:t>fornire </a:t>
            </a:r>
            <a:r>
              <a:rPr sz="2400" spc="-10" dirty="0">
                <a:latin typeface="Calibri"/>
                <a:cs typeface="Calibri"/>
              </a:rPr>
              <a:t>ulteriore </a:t>
            </a:r>
            <a:r>
              <a:rPr sz="2400" spc="-15" dirty="0">
                <a:latin typeface="Calibri"/>
                <a:cs typeface="Calibri"/>
              </a:rPr>
              <a:t>riscontro, </a:t>
            </a:r>
            <a:r>
              <a:rPr sz="2400" dirty="0">
                <a:latin typeface="Calibri"/>
                <a:cs typeface="Calibri"/>
              </a:rPr>
              <a:t>in  </a:t>
            </a:r>
            <a:r>
              <a:rPr sz="2400" spc="-5" dirty="0">
                <a:latin typeface="Calibri"/>
                <a:cs typeface="Calibri"/>
              </a:rPr>
              <a:t>assenza di plausibili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giustificazioni.</a:t>
            </a:r>
            <a:endParaRPr sz="2400">
              <a:latin typeface="Calibri"/>
              <a:cs typeface="Calibri"/>
            </a:endParaRPr>
          </a:p>
          <a:p>
            <a:pPr marL="355600" marR="5715" indent="-343535" algn="just">
              <a:lnSpc>
                <a:spcPct val="90000"/>
              </a:lnSpc>
              <a:spcBef>
                <a:spcPts val="580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20. Emissione </a:t>
            </a:r>
            <a:r>
              <a:rPr sz="2400" dirty="0">
                <a:latin typeface="Calibri"/>
                <a:cs typeface="Calibri"/>
              </a:rPr>
              <a:t>di </a:t>
            </a:r>
            <a:r>
              <a:rPr sz="2400" spc="-25" dirty="0">
                <a:latin typeface="Calibri"/>
                <a:cs typeface="Calibri"/>
              </a:rPr>
              <a:t>fatture </a:t>
            </a:r>
            <a:r>
              <a:rPr sz="2400" spc="-10" dirty="0">
                <a:latin typeface="Calibri"/>
                <a:cs typeface="Calibri"/>
              </a:rPr>
              <a:t>prive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0" dirty="0">
                <a:latin typeface="Calibri"/>
                <a:cs typeface="Calibri"/>
              </a:rPr>
              <a:t>dati </a:t>
            </a:r>
            <a:r>
              <a:rPr sz="2400" dirty="0">
                <a:latin typeface="Calibri"/>
                <a:cs typeface="Calibri"/>
              </a:rPr>
              <a:t>essenziali </a:t>
            </a:r>
            <a:r>
              <a:rPr sz="2400" spc="-15" dirty="0">
                <a:latin typeface="Calibri"/>
                <a:cs typeface="Calibri"/>
              </a:rPr>
              <a:t>ovvero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carico 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5" dirty="0">
                <a:latin typeface="Calibri"/>
                <a:cs typeface="Calibri"/>
              </a:rPr>
              <a:t>controparti </a:t>
            </a:r>
            <a:r>
              <a:rPr sz="2400" dirty="0">
                <a:latin typeface="Calibri"/>
                <a:cs typeface="Calibri"/>
              </a:rPr>
              <a:t>che </a:t>
            </a:r>
            <a:r>
              <a:rPr sz="2400" spc="-5" dirty="0">
                <a:latin typeface="Calibri"/>
                <a:cs typeface="Calibri"/>
              </a:rPr>
              <a:t>risultano </a:t>
            </a:r>
            <a:r>
              <a:rPr sz="2400" spc="-10" dirty="0">
                <a:latin typeface="Calibri"/>
                <a:cs typeface="Calibri"/>
              </a:rPr>
              <a:t>inesistenti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0" dirty="0">
                <a:latin typeface="Calibri"/>
                <a:cs typeface="Calibri"/>
              </a:rPr>
              <a:t>comodo </a:t>
            </a:r>
            <a:r>
              <a:rPr sz="2400" spc="-15" dirty="0">
                <a:latin typeface="Calibri"/>
                <a:cs typeface="Calibri"/>
              </a:rPr>
              <a:t>ovvero  carenza, incoerenza </a:t>
            </a:r>
            <a:r>
              <a:rPr sz="2400" dirty="0">
                <a:latin typeface="Calibri"/>
                <a:cs typeface="Calibri"/>
              </a:rPr>
              <a:t>o </a:t>
            </a:r>
            <a:r>
              <a:rPr sz="2400" spc="-10" dirty="0">
                <a:latin typeface="Calibri"/>
                <a:cs typeface="Calibri"/>
              </a:rPr>
              <a:t>inattendibilità </a:t>
            </a:r>
            <a:r>
              <a:rPr sz="2400" spc="-5" dirty="0">
                <a:latin typeface="Calibri"/>
                <a:cs typeface="Calibri"/>
              </a:rPr>
              <a:t>della </a:t>
            </a:r>
            <a:r>
              <a:rPr sz="2400" spc="-10" dirty="0">
                <a:latin typeface="Calibri"/>
                <a:cs typeface="Calibri"/>
              </a:rPr>
              <a:t>documentazione  </a:t>
            </a:r>
            <a:r>
              <a:rPr sz="2400" spc="-15" dirty="0">
                <a:latin typeface="Calibri"/>
                <a:cs typeface="Calibri"/>
              </a:rPr>
              <a:t>presentata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corredo </a:t>
            </a:r>
            <a:r>
              <a:rPr sz="2400" spc="-5" dirty="0">
                <a:latin typeface="Calibri"/>
                <a:cs typeface="Calibri"/>
              </a:rPr>
              <a:t>delle </a:t>
            </a:r>
            <a:r>
              <a:rPr sz="2400" spc="-10" dirty="0">
                <a:latin typeface="Calibri"/>
                <a:cs typeface="Calibri"/>
              </a:rPr>
              <a:t>stesse,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assenza di </a:t>
            </a:r>
            <a:r>
              <a:rPr sz="2400" spc="-10" dirty="0">
                <a:latin typeface="Calibri"/>
                <a:cs typeface="Calibri"/>
              </a:rPr>
              <a:t>adeguate  </a:t>
            </a:r>
            <a:r>
              <a:rPr sz="2400" spc="-5" dirty="0">
                <a:latin typeface="Calibri"/>
                <a:cs typeface="Calibri"/>
              </a:rPr>
              <a:t>giustificazioni.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6437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1229994"/>
            <a:ext cx="52298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Il </a:t>
            </a:r>
            <a:r>
              <a:rPr sz="2800" dirty="0"/>
              <a:t>caso proposto da </a:t>
            </a:r>
            <a:r>
              <a:rPr sz="2800" spc="-5" dirty="0"/>
              <a:t>banca</a:t>
            </a:r>
            <a:r>
              <a:rPr sz="2800" spc="-45" dirty="0"/>
              <a:t> </a:t>
            </a:r>
            <a:r>
              <a:rPr sz="2800" spc="-5" dirty="0"/>
              <a:t>d’Italia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583235" y="1820081"/>
            <a:ext cx="7997681" cy="42741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2136" y="1387125"/>
            <a:ext cx="7602502" cy="43165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5541" y="476686"/>
            <a:ext cx="8397220" cy="60486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535940" y="1447800"/>
            <a:ext cx="8072120" cy="43216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tabLst>
                <a:tab pos="1725295" algn="l"/>
                <a:tab pos="2747010" algn="l"/>
                <a:tab pos="4036060" algn="l"/>
                <a:tab pos="4556125" algn="l"/>
                <a:tab pos="6275705" algn="l"/>
                <a:tab pos="7549515" algn="l"/>
              </a:tabLst>
            </a:pPr>
            <a:r>
              <a:rPr lang="it-IT" sz="2800" dirty="0">
                <a:latin typeface="Calibri"/>
                <a:cs typeface="Calibri"/>
              </a:rPr>
              <a:t>La normativa antiriciclaggio nasce ed </a:t>
            </a:r>
            <a:r>
              <a:rPr lang="it-IT" sz="2800" dirty="0" err="1">
                <a:latin typeface="Calibri"/>
                <a:cs typeface="Calibri"/>
              </a:rPr>
              <a:t>e’</a:t>
            </a:r>
            <a:r>
              <a:rPr lang="it-IT" sz="2800" dirty="0">
                <a:latin typeface="Calibri"/>
                <a:cs typeface="Calibri"/>
              </a:rPr>
              <a:t> inizialmente destinata agli intermediari finanziari, per cui in certi casi </a:t>
            </a:r>
            <a:r>
              <a:rPr lang="it-IT" sz="2800" dirty="0" err="1">
                <a:latin typeface="Calibri"/>
                <a:cs typeface="Calibri"/>
              </a:rPr>
              <a:t>l’applicabilita’</a:t>
            </a:r>
            <a:r>
              <a:rPr lang="it-IT" sz="2800" dirty="0">
                <a:latin typeface="Calibri"/>
                <a:cs typeface="Calibri"/>
              </a:rPr>
              <a:t> ai professionisti comporta problematiche interpretative</a:t>
            </a:r>
            <a:r>
              <a:rPr lang="it-IT" sz="2800" spc="-15" dirty="0"/>
              <a:t>. Gli intermediari finanziari, ad esempio, hanno un perfetto monitoraggio sull’uso del contante, costituendo questo l’oggetto della loro </a:t>
            </a:r>
            <a:r>
              <a:rPr lang="it-IT" sz="2800" spc="-15" dirty="0" err="1"/>
              <a:t>attivita’</a:t>
            </a:r>
            <a:r>
              <a:rPr lang="it-IT" sz="2800" spc="-15" dirty="0"/>
              <a:t>. Il revisore opera normalmente «a campione» e il suo scopo </a:t>
            </a:r>
            <a:r>
              <a:rPr lang="it-IT" sz="2800" spc="-15" dirty="0" err="1"/>
              <a:t>e’</a:t>
            </a:r>
            <a:r>
              <a:rPr lang="it-IT" sz="2800" spc="-15" dirty="0"/>
              <a:t> fornire la ragionevole certezza che le scritture contabili ed il bilancio diano una rappresentazione vera e reale della situazione aziendale.</a:t>
            </a:r>
            <a:endParaRPr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89534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1969" y="1873123"/>
            <a:ext cx="1530350" cy="1343660"/>
          </a:xfrm>
          <a:custGeom>
            <a:avLst/>
            <a:gdLst/>
            <a:ahLst/>
            <a:cxnLst/>
            <a:rect l="l" t="t" r="r" b="b"/>
            <a:pathLst>
              <a:path w="1530350" h="1343660">
                <a:moveTo>
                  <a:pt x="441248" y="0"/>
                </a:moveTo>
                <a:lnTo>
                  <a:pt x="0" y="0"/>
                </a:lnTo>
                <a:lnTo>
                  <a:pt x="0" y="1228343"/>
                </a:lnTo>
                <a:lnTo>
                  <a:pt x="1049070" y="1228343"/>
                </a:lnTo>
                <a:lnTo>
                  <a:pt x="1049070" y="1343660"/>
                </a:lnTo>
                <a:lnTo>
                  <a:pt x="1529765" y="1007744"/>
                </a:lnTo>
                <a:lnTo>
                  <a:pt x="1214088" y="787146"/>
                </a:lnTo>
                <a:lnTo>
                  <a:pt x="441248" y="787146"/>
                </a:lnTo>
                <a:lnTo>
                  <a:pt x="441248" y="0"/>
                </a:lnTo>
                <a:close/>
              </a:path>
              <a:path w="1530350" h="1343660">
                <a:moveTo>
                  <a:pt x="1049070" y="671829"/>
                </a:moveTo>
                <a:lnTo>
                  <a:pt x="1049070" y="787146"/>
                </a:lnTo>
                <a:lnTo>
                  <a:pt x="1214088" y="787146"/>
                </a:lnTo>
                <a:lnTo>
                  <a:pt x="1049070" y="671829"/>
                </a:lnTo>
                <a:close/>
              </a:path>
            </a:pathLst>
          </a:custGeom>
          <a:solidFill>
            <a:srgbClr val="C0C8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8977" y="290449"/>
            <a:ext cx="2262505" cy="1583690"/>
          </a:xfrm>
          <a:custGeom>
            <a:avLst/>
            <a:gdLst/>
            <a:ahLst/>
            <a:cxnLst/>
            <a:rect l="l" t="t" r="r" b="b"/>
            <a:pathLst>
              <a:path w="2262505" h="1583689">
                <a:moveTo>
                  <a:pt x="1998116" y="0"/>
                </a:moveTo>
                <a:lnTo>
                  <a:pt x="263956" y="0"/>
                </a:lnTo>
                <a:lnTo>
                  <a:pt x="216512" y="4250"/>
                </a:lnTo>
                <a:lnTo>
                  <a:pt x="171857" y="16505"/>
                </a:lnTo>
                <a:lnTo>
                  <a:pt x="130736" y="36020"/>
                </a:lnTo>
                <a:lnTo>
                  <a:pt x="93896" y="62052"/>
                </a:lnTo>
                <a:lnTo>
                  <a:pt x="62082" y="93856"/>
                </a:lnTo>
                <a:lnTo>
                  <a:pt x="36039" y="130687"/>
                </a:lnTo>
                <a:lnTo>
                  <a:pt x="16514" y="171802"/>
                </a:lnTo>
                <a:lnTo>
                  <a:pt x="4252" y="216456"/>
                </a:lnTo>
                <a:lnTo>
                  <a:pt x="0" y="263905"/>
                </a:lnTo>
                <a:lnTo>
                  <a:pt x="0" y="1319402"/>
                </a:lnTo>
                <a:lnTo>
                  <a:pt x="4252" y="1366856"/>
                </a:lnTo>
                <a:lnTo>
                  <a:pt x="16514" y="1411522"/>
                </a:lnTo>
                <a:lnTo>
                  <a:pt x="36039" y="1452654"/>
                </a:lnTo>
                <a:lnTo>
                  <a:pt x="62082" y="1489505"/>
                </a:lnTo>
                <a:lnTo>
                  <a:pt x="93896" y="1521330"/>
                </a:lnTo>
                <a:lnTo>
                  <a:pt x="130736" y="1547382"/>
                </a:lnTo>
                <a:lnTo>
                  <a:pt x="171857" y="1566914"/>
                </a:lnTo>
                <a:lnTo>
                  <a:pt x="216512" y="1579181"/>
                </a:lnTo>
                <a:lnTo>
                  <a:pt x="263956" y="1583436"/>
                </a:lnTo>
                <a:lnTo>
                  <a:pt x="1998116" y="1583436"/>
                </a:lnTo>
                <a:lnTo>
                  <a:pt x="2045569" y="1579181"/>
                </a:lnTo>
                <a:lnTo>
                  <a:pt x="2090235" y="1566914"/>
                </a:lnTo>
                <a:lnTo>
                  <a:pt x="2131367" y="1547382"/>
                </a:lnTo>
                <a:lnTo>
                  <a:pt x="2168219" y="1521330"/>
                </a:lnTo>
                <a:lnTo>
                  <a:pt x="2200043" y="1489505"/>
                </a:lnTo>
                <a:lnTo>
                  <a:pt x="2226095" y="1452654"/>
                </a:lnTo>
                <a:lnTo>
                  <a:pt x="2245627" y="1411522"/>
                </a:lnTo>
                <a:lnTo>
                  <a:pt x="2257894" y="1366856"/>
                </a:lnTo>
                <a:lnTo>
                  <a:pt x="2262149" y="1319402"/>
                </a:lnTo>
                <a:lnTo>
                  <a:pt x="2262149" y="263905"/>
                </a:lnTo>
                <a:lnTo>
                  <a:pt x="2257894" y="216456"/>
                </a:lnTo>
                <a:lnTo>
                  <a:pt x="2245627" y="171802"/>
                </a:lnTo>
                <a:lnTo>
                  <a:pt x="2226095" y="130687"/>
                </a:lnTo>
                <a:lnTo>
                  <a:pt x="2200043" y="93856"/>
                </a:lnTo>
                <a:lnTo>
                  <a:pt x="2168219" y="62052"/>
                </a:lnTo>
                <a:lnTo>
                  <a:pt x="2131367" y="36020"/>
                </a:lnTo>
                <a:lnTo>
                  <a:pt x="2090235" y="16505"/>
                </a:lnTo>
                <a:lnTo>
                  <a:pt x="2045569" y="4250"/>
                </a:lnTo>
                <a:lnTo>
                  <a:pt x="199811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58977" y="290449"/>
            <a:ext cx="2262505" cy="1583690"/>
          </a:xfrm>
          <a:custGeom>
            <a:avLst/>
            <a:gdLst/>
            <a:ahLst/>
            <a:cxnLst/>
            <a:rect l="l" t="t" r="r" b="b"/>
            <a:pathLst>
              <a:path w="2262505" h="1583689">
                <a:moveTo>
                  <a:pt x="0" y="263905"/>
                </a:moveTo>
                <a:lnTo>
                  <a:pt x="4252" y="216456"/>
                </a:lnTo>
                <a:lnTo>
                  <a:pt x="16514" y="171802"/>
                </a:lnTo>
                <a:lnTo>
                  <a:pt x="36039" y="130687"/>
                </a:lnTo>
                <a:lnTo>
                  <a:pt x="62082" y="93856"/>
                </a:lnTo>
                <a:lnTo>
                  <a:pt x="93896" y="62052"/>
                </a:lnTo>
                <a:lnTo>
                  <a:pt x="130736" y="36020"/>
                </a:lnTo>
                <a:lnTo>
                  <a:pt x="171857" y="16505"/>
                </a:lnTo>
                <a:lnTo>
                  <a:pt x="216512" y="4250"/>
                </a:lnTo>
                <a:lnTo>
                  <a:pt x="263956" y="0"/>
                </a:lnTo>
                <a:lnTo>
                  <a:pt x="1998116" y="0"/>
                </a:lnTo>
                <a:lnTo>
                  <a:pt x="2045569" y="4250"/>
                </a:lnTo>
                <a:lnTo>
                  <a:pt x="2090235" y="16505"/>
                </a:lnTo>
                <a:lnTo>
                  <a:pt x="2131367" y="36020"/>
                </a:lnTo>
                <a:lnTo>
                  <a:pt x="2168219" y="62052"/>
                </a:lnTo>
                <a:lnTo>
                  <a:pt x="2200043" y="93856"/>
                </a:lnTo>
                <a:lnTo>
                  <a:pt x="2226095" y="130687"/>
                </a:lnTo>
                <a:lnTo>
                  <a:pt x="2245627" y="171802"/>
                </a:lnTo>
                <a:lnTo>
                  <a:pt x="2257894" y="216456"/>
                </a:lnTo>
                <a:lnTo>
                  <a:pt x="2262149" y="263905"/>
                </a:lnTo>
                <a:lnTo>
                  <a:pt x="2262149" y="1319402"/>
                </a:lnTo>
                <a:lnTo>
                  <a:pt x="2257894" y="1366856"/>
                </a:lnTo>
                <a:lnTo>
                  <a:pt x="2245627" y="1411522"/>
                </a:lnTo>
                <a:lnTo>
                  <a:pt x="2226095" y="1452654"/>
                </a:lnTo>
                <a:lnTo>
                  <a:pt x="2200043" y="1489505"/>
                </a:lnTo>
                <a:lnTo>
                  <a:pt x="2168219" y="1521330"/>
                </a:lnTo>
                <a:lnTo>
                  <a:pt x="2131367" y="1547382"/>
                </a:lnTo>
                <a:lnTo>
                  <a:pt x="2090235" y="1566914"/>
                </a:lnTo>
                <a:lnTo>
                  <a:pt x="2045569" y="1579181"/>
                </a:lnTo>
                <a:lnTo>
                  <a:pt x="1998116" y="1583436"/>
                </a:lnTo>
                <a:lnTo>
                  <a:pt x="263956" y="1583436"/>
                </a:lnTo>
                <a:lnTo>
                  <a:pt x="216512" y="1579181"/>
                </a:lnTo>
                <a:lnTo>
                  <a:pt x="171857" y="1566914"/>
                </a:lnTo>
                <a:lnTo>
                  <a:pt x="130736" y="1547382"/>
                </a:lnTo>
                <a:lnTo>
                  <a:pt x="93896" y="1521330"/>
                </a:lnTo>
                <a:lnTo>
                  <a:pt x="62082" y="1489505"/>
                </a:lnTo>
                <a:lnTo>
                  <a:pt x="36039" y="1452654"/>
                </a:lnTo>
                <a:lnTo>
                  <a:pt x="16514" y="1411522"/>
                </a:lnTo>
                <a:lnTo>
                  <a:pt x="4252" y="1366856"/>
                </a:lnTo>
                <a:lnTo>
                  <a:pt x="0" y="1319402"/>
                </a:lnTo>
                <a:lnTo>
                  <a:pt x="0" y="26390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27887" y="493013"/>
            <a:ext cx="1522730" cy="110426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 indent="-1270" algn="ctr">
              <a:lnSpc>
                <a:spcPts val="2750"/>
              </a:lnSpc>
              <a:spcBef>
                <a:spcPts val="395"/>
              </a:spcBef>
            </a:pPr>
            <a:r>
              <a:rPr sz="2500" spc="-10" dirty="0">
                <a:solidFill>
                  <a:srgbClr val="FFFFFF"/>
                </a:solidFill>
                <a:latin typeface="Calibri"/>
                <a:cs typeface="Calibri"/>
              </a:rPr>
              <a:t>Compagnia  </a:t>
            </a:r>
            <a:r>
              <a:rPr sz="2500" spc="-5" dirty="0">
                <a:solidFill>
                  <a:srgbClr val="FFFFFF"/>
                </a:solidFill>
                <a:latin typeface="Calibri"/>
                <a:cs typeface="Calibri"/>
              </a:rPr>
              <a:t>assicu</a:t>
            </a:r>
            <a:r>
              <a:rPr sz="2500" spc="-5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500" spc="-2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500" spc="-5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sz="2500" spc="-3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500" spc="-5" dirty="0">
                <a:solidFill>
                  <a:srgbClr val="FFFFFF"/>
                </a:solidFill>
                <a:latin typeface="Calibri"/>
                <a:cs typeface="Calibri"/>
              </a:rPr>
              <a:t>a  </a:t>
            </a:r>
            <a:r>
              <a:rPr sz="2500" spc="-20" dirty="0">
                <a:solidFill>
                  <a:srgbClr val="FFFFFF"/>
                </a:solidFill>
                <a:latin typeface="Calibri"/>
                <a:cs typeface="Calibri"/>
              </a:rPr>
              <a:t>quotata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64307" y="700531"/>
            <a:ext cx="1518285" cy="71564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84785" marR="5080" indent="-172720">
              <a:lnSpc>
                <a:spcPct val="91600"/>
              </a:lnSpc>
              <a:spcBef>
                <a:spcPts val="254"/>
              </a:spcBef>
              <a:buChar char="•"/>
              <a:tabLst>
                <a:tab pos="185420" algn="l"/>
              </a:tabLst>
            </a:pPr>
            <a:r>
              <a:rPr sz="1600" spc="-5" dirty="0">
                <a:latin typeface="Calibri"/>
                <a:cs typeface="Calibri"/>
              </a:rPr>
              <a:t>Necessità </a:t>
            </a:r>
            <a:r>
              <a:rPr sz="1600" spc="-10" dirty="0">
                <a:latin typeface="Calibri"/>
                <a:cs typeface="Calibri"/>
              </a:rPr>
              <a:t>di  sistemare </a:t>
            </a:r>
            <a:r>
              <a:rPr sz="1600" spc="-5" dirty="0">
                <a:latin typeface="Calibri"/>
                <a:cs typeface="Calibri"/>
              </a:rPr>
              <a:t>i</a:t>
            </a:r>
            <a:r>
              <a:rPr sz="1600" spc="-7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ratio  </a:t>
            </a:r>
            <a:r>
              <a:rPr sz="1600" spc="-5" dirty="0">
                <a:latin typeface="Calibri"/>
                <a:cs typeface="Calibri"/>
              </a:rPr>
              <a:t>patrimoniali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09239" y="3651758"/>
            <a:ext cx="1530350" cy="1344295"/>
          </a:xfrm>
          <a:custGeom>
            <a:avLst/>
            <a:gdLst/>
            <a:ahLst/>
            <a:cxnLst/>
            <a:rect l="l" t="t" r="r" b="b"/>
            <a:pathLst>
              <a:path w="1530350" h="1344295">
                <a:moveTo>
                  <a:pt x="441325" y="0"/>
                </a:moveTo>
                <a:lnTo>
                  <a:pt x="0" y="0"/>
                </a:lnTo>
                <a:lnTo>
                  <a:pt x="0" y="1228471"/>
                </a:lnTo>
                <a:lnTo>
                  <a:pt x="1049147" y="1228471"/>
                </a:lnTo>
                <a:lnTo>
                  <a:pt x="1049147" y="1343787"/>
                </a:lnTo>
                <a:lnTo>
                  <a:pt x="1529842" y="1007745"/>
                </a:lnTo>
                <a:lnTo>
                  <a:pt x="1214164" y="787146"/>
                </a:lnTo>
                <a:lnTo>
                  <a:pt x="441325" y="787146"/>
                </a:lnTo>
                <a:lnTo>
                  <a:pt x="441325" y="0"/>
                </a:lnTo>
                <a:close/>
              </a:path>
              <a:path w="1530350" h="1344295">
                <a:moveTo>
                  <a:pt x="1049147" y="671830"/>
                </a:moveTo>
                <a:lnTo>
                  <a:pt x="1049147" y="787146"/>
                </a:lnTo>
                <a:lnTo>
                  <a:pt x="1214164" y="787146"/>
                </a:lnTo>
                <a:lnTo>
                  <a:pt x="1049147" y="671830"/>
                </a:lnTo>
                <a:close/>
              </a:path>
            </a:pathLst>
          </a:custGeom>
          <a:solidFill>
            <a:srgbClr val="C0C8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46350" y="2069083"/>
            <a:ext cx="2262505" cy="1583690"/>
          </a:xfrm>
          <a:custGeom>
            <a:avLst/>
            <a:gdLst/>
            <a:ahLst/>
            <a:cxnLst/>
            <a:rect l="l" t="t" r="r" b="b"/>
            <a:pathLst>
              <a:path w="2262504" h="1583689">
                <a:moveTo>
                  <a:pt x="1998090" y="0"/>
                </a:moveTo>
                <a:lnTo>
                  <a:pt x="263906" y="0"/>
                </a:lnTo>
                <a:lnTo>
                  <a:pt x="216456" y="4254"/>
                </a:lnTo>
                <a:lnTo>
                  <a:pt x="171802" y="16521"/>
                </a:lnTo>
                <a:lnTo>
                  <a:pt x="130687" y="36053"/>
                </a:lnTo>
                <a:lnTo>
                  <a:pt x="93856" y="62105"/>
                </a:lnTo>
                <a:lnTo>
                  <a:pt x="62052" y="93930"/>
                </a:lnTo>
                <a:lnTo>
                  <a:pt x="36020" y="130781"/>
                </a:lnTo>
                <a:lnTo>
                  <a:pt x="16505" y="171913"/>
                </a:lnTo>
                <a:lnTo>
                  <a:pt x="4250" y="216579"/>
                </a:lnTo>
                <a:lnTo>
                  <a:pt x="0" y="264032"/>
                </a:lnTo>
                <a:lnTo>
                  <a:pt x="0" y="1319529"/>
                </a:lnTo>
                <a:lnTo>
                  <a:pt x="4250" y="1366979"/>
                </a:lnTo>
                <a:lnTo>
                  <a:pt x="16505" y="1411633"/>
                </a:lnTo>
                <a:lnTo>
                  <a:pt x="36020" y="1452748"/>
                </a:lnTo>
                <a:lnTo>
                  <a:pt x="62052" y="1489579"/>
                </a:lnTo>
                <a:lnTo>
                  <a:pt x="93856" y="1521383"/>
                </a:lnTo>
                <a:lnTo>
                  <a:pt x="130687" y="1547415"/>
                </a:lnTo>
                <a:lnTo>
                  <a:pt x="171802" y="1566930"/>
                </a:lnTo>
                <a:lnTo>
                  <a:pt x="216456" y="1579185"/>
                </a:lnTo>
                <a:lnTo>
                  <a:pt x="263906" y="1583435"/>
                </a:lnTo>
                <a:lnTo>
                  <a:pt x="1998090" y="1583435"/>
                </a:lnTo>
                <a:lnTo>
                  <a:pt x="2045544" y="1579185"/>
                </a:lnTo>
                <a:lnTo>
                  <a:pt x="2090210" y="1566930"/>
                </a:lnTo>
                <a:lnTo>
                  <a:pt x="2131342" y="1547415"/>
                </a:lnTo>
                <a:lnTo>
                  <a:pt x="2168193" y="1521383"/>
                </a:lnTo>
                <a:lnTo>
                  <a:pt x="2200018" y="1489579"/>
                </a:lnTo>
                <a:lnTo>
                  <a:pt x="2226070" y="1452748"/>
                </a:lnTo>
                <a:lnTo>
                  <a:pt x="2245602" y="1411633"/>
                </a:lnTo>
                <a:lnTo>
                  <a:pt x="2257869" y="1366979"/>
                </a:lnTo>
                <a:lnTo>
                  <a:pt x="2262124" y="1319529"/>
                </a:lnTo>
                <a:lnTo>
                  <a:pt x="2262124" y="264032"/>
                </a:lnTo>
                <a:lnTo>
                  <a:pt x="2257869" y="216579"/>
                </a:lnTo>
                <a:lnTo>
                  <a:pt x="2245602" y="171913"/>
                </a:lnTo>
                <a:lnTo>
                  <a:pt x="2226070" y="130781"/>
                </a:lnTo>
                <a:lnTo>
                  <a:pt x="2200018" y="93930"/>
                </a:lnTo>
                <a:lnTo>
                  <a:pt x="2168193" y="62105"/>
                </a:lnTo>
                <a:lnTo>
                  <a:pt x="2131342" y="36053"/>
                </a:lnTo>
                <a:lnTo>
                  <a:pt x="2090210" y="16521"/>
                </a:lnTo>
                <a:lnTo>
                  <a:pt x="2045544" y="4254"/>
                </a:lnTo>
                <a:lnTo>
                  <a:pt x="199809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46350" y="2069083"/>
            <a:ext cx="2262505" cy="1583690"/>
          </a:xfrm>
          <a:custGeom>
            <a:avLst/>
            <a:gdLst/>
            <a:ahLst/>
            <a:cxnLst/>
            <a:rect l="l" t="t" r="r" b="b"/>
            <a:pathLst>
              <a:path w="2262504" h="1583689">
                <a:moveTo>
                  <a:pt x="0" y="264032"/>
                </a:moveTo>
                <a:lnTo>
                  <a:pt x="4250" y="216579"/>
                </a:lnTo>
                <a:lnTo>
                  <a:pt x="16505" y="171913"/>
                </a:lnTo>
                <a:lnTo>
                  <a:pt x="36020" y="130781"/>
                </a:lnTo>
                <a:lnTo>
                  <a:pt x="62052" y="93930"/>
                </a:lnTo>
                <a:lnTo>
                  <a:pt x="93856" y="62105"/>
                </a:lnTo>
                <a:lnTo>
                  <a:pt x="130687" y="36053"/>
                </a:lnTo>
                <a:lnTo>
                  <a:pt x="171802" y="16521"/>
                </a:lnTo>
                <a:lnTo>
                  <a:pt x="216456" y="4254"/>
                </a:lnTo>
                <a:lnTo>
                  <a:pt x="263906" y="0"/>
                </a:lnTo>
                <a:lnTo>
                  <a:pt x="1998090" y="0"/>
                </a:lnTo>
                <a:lnTo>
                  <a:pt x="2045544" y="4254"/>
                </a:lnTo>
                <a:lnTo>
                  <a:pt x="2090210" y="16521"/>
                </a:lnTo>
                <a:lnTo>
                  <a:pt x="2131342" y="36053"/>
                </a:lnTo>
                <a:lnTo>
                  <a:pt x="2168193" y="62105"/>
                </a:lnTo>
                <a:lnTo>
                  <a:pt x="2200018" y="93930"/>
                </a:lnTo>
                <a:lnTo>
                  <a:pt x="2226070" y="130781"/>
                </a:lnTo>
                <a:lnTo>
                  <a:pt x="2245602" y="171913"/>
                </a:lnTo>
                <a:lnTo>
                  <a:pt x="2257869" y="216579"/>
                </a:lnTo>
                <a:lnTo>
                  <a:pt x="2262124" y="264032"/>
                </a:lnTo>
                <a:lnTo>
                  <a:pt x="2262124" y="1319529"/>
                </a:lnTo>
                <a:lnTo>
                  <a:pt x="2257869" y="1366979"/>
                </a:lnTo>
                <a:lnTo>
                  <a:pt x="2245602" y="1411633"/>
                </a:lnTo>
                <a:lnTo>
                  <a:pt x="2226070" y="1452748"/>
                </a:lnTo>
                <a:lnTo>
                  <a:pt x="2200018" y="1489579"/>
                </a:lnTo>
                <a:lnTo>
                  <a:pt x="2168193" y="1521383"/>
                </a:lnTo>
                <a:lnTo>
                  <a:pt x="2131342" y="1547415"/>
                </a:lnTo>
                <a:lnTo>
                  <a:pt x="2090210" y="1566930"/>
                </a:lnTo>
                <a:lnTo>
                  <a:pt x="2045544" y="1579185"/>
                </a:lnTo>
                <a:lnTo>
                  <a:pt x="1998090" y="1583435"/>
                </a:lnTo>
                <a:lnTo>
                  <a:pt x="263906" y="1583435"/>
                </a:lnTo>
                <a:lnTo>
                  <a:pt x="216456" y="1579185"/>
                </a:lnTo>
                <a:lnTo>
                  <a:pt x="171802" y="1566930"/>
                </a:lnTo>
                <a:lnTo>
                  <a:pt x="130687" y="1547415"/>
                </a:lnTo>
                <a:lnTo>
                  <a:pt x="93856" y="1521383"/>
                </a:lnTo>
                <a:lnTo>
                  <a:pt x="62052" y="1489579"/>
                </a:lnTo>
                <a:lnTo>
                  <a:pt x="36020" y="1452748"/>
                </a:lnTo>
                <a:lnTo>
                  <a:pt x="16505" y="1411633"/>
                </a:lnTo>
                <a:lnTo>
                  <a:pt x="4250" y="1366979"/>
                </a:lnTo>
                <a:lnTo>
                  <a:pt x="0" y="1319529"/>
                </a:lnTo>
                <a:lnTo>
                  <a:pt x="0" y="264032"/>
                </a:lnTo>
                <a:close/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828670" y="2621025"/>
            <a:ext cx="169672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spc="-15" dirty="0">
                <a:solidFill>
                  <a:srgbClr val="FFFFFF"/>
                </a:solidFill>
                <a:latin typeface="Calibri"/>
                <a:cs typeface="Calibri"/>
              </a:rPr>
              <a:t>Emette</a:t>
            </a:r>
            <a:r>
              <a:rPr sz="25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Calibri"/>
                <a:cs typeface="Calibri"/>
              </a:rPr>
              <a:t>Bond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76546" y="2368042"/>
            <a:ext cx="1471295" cy="937894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84785" marR="5080" indent="-172720">
              <a:lnSpc>
                <a:spcPct val="91500"/>
              </a:lnSpc>
              <a:spcBef>
                <a:spcPts val="259"/>
              </a:spcBef>
              <a:buChar char="•"/>
              <a:tabLst>
                <a:tab pos="185420" algn="l"/>
              </a:tabLst>
            </a:pPr>
            <a:r>
              <a:rPr sz="1600" spc="-10" dirty="0">
                <a:latin typeface="Calibri"/>
                <a:cs typeface="Calibri"/>
              </a:rPr>
              <a:t>Garantiti da  deposito </a:t>
            </a:r>
            <a:r>
              <a:rPr sz="1600" spc="-5" dirty="0">
                <a:latin typeface="Calibri"/>
                <a:cs typeface="Calibri"/>
              </a:rPr>
              <a:t>di </a:t>
            </a:r>
            <a:r>
              <a:rPr sz="1600" spc="-25" dirty="0">
                <a:latin typeface="Calibri"/>
                <a:cs typeface="Calibri"/>
              </a:rPr>
              <a:t>BTP  </a:t>
            </a:r>
            <a:r>
              <a:rPr sz="1600" spc="-10" dirty="0">
                <a:latin typeface="Calibri"/>
                <a:cs typeface="Calibri"/>
              </a:rPr>
              <a:t>presso una  </a:t>
            </a:r>
            <a:r>
              <a:rPr sz="1600" spc="-5" dirty="0">
                <a:latin typeface="Calibri"/>
                <a:cs typeface="Calibri"/>
              </a:rPr>
              <a:t>Banca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estera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433696" y="3847846"/>
            <a:ext cx="2262505" cy="1583690"/>
          </a:xfrm>
          <a:custGeom>
            <a:avLst/>
            <a:gdLst/>
            <a:ahLst/>
            <a:cxnLst/>
            <a:rect l="l" t="t" r="r" b="b"/>
            <a:pathLst>
              <a:path w="2262504" h="1583689">
                <a:moveTo>
                  <a:pt x="1998090" y="0"/>
                </a:moveTo>
                <a:lnTo>
                  <a:pt x="263905" y="0"/>
                </a:lnTo>
                <a:lnTo>
                  <a:pt x="216456" y="4250"/>
                </a:lnTo>
                <a:lnTo>
                  <a:pt x="171802" y="16505"/>
                </a:lnTo>
                <a:lnTo>
                  <a:pt x="130687" y="36020"/>
                </a:lnTo>
                <a:lnTo>
                  <a:pt x="93856" y="62052"/>
                </a:lnTo>
                <a:lnTo>
                  <a:pt x="62052" y="93856"/>
                </a:lnTo>
                <a:lnTo>
                  <a:pt x="36020" y="130687"/>
                </a:lnTo>
                <a:lnTo>
                  <a:pt x="16505" y="171802"/>
                </a:lnTo>
                <a:lnTo>
                  <a:pt x="4250" y="216456"/>
                </a:lnTo>
                <a:lnTo>
                  <a:pt x="0" y="263905"/>
                </a:lnTo>
                <a:lnTo>
                  <a:pt x="0" y="1319402"/>
                </a:lnTo>
                <a:lnTo>
                  <a:pt x="4250" y="1366852"/>
                </a:lnTo>
                <a:lnTo>
                  <a:pt x="16505" y="1411506"/>
                </a:lnTo>
                <a:lnTo>
                  <a:pt x="36020" y="1452621"/>
                </a:lnTo>
                <a:lnTo>
                  <a:pt x="62052" y="1489452"/>
                </a:lnTo>
                <a:lnTo>
                  <a:pt x="93856" y="1521256"/>
                </a:lnTo>
                <a:lnTo>
                  <a:pt x="130687" y="1547288"/>
                </a:lnTo>
                <a:lnTo>
                  <a:pt x="171802" y="1566803"/>
                </a:lnTo>
                <a:lnTo>
                  <a:pt x="216456" y="1579058"/>
                </a:lnTo>
                <a:lnTo>
                  <a:pt x="263905" y="1583308"/>
                </a:lnTo>
                <a:lnTo>
                  <a:pt x="1998090" y="1583308"/>
                </a:lnTo>
                <a:lnTo>
                  <a:pt x="2045544" y="1579058"/>
                </a:lnTo>
                <a:lnTo>
                  <a:pt x="2090210" y="1566803"/>
                </a:lnTo>
                <a:lnTo>
                  <a:pt x="2131342" y="1547288"/>
                </a:lnTo>
                <a:lnTo>
                  <a:pt x="2168193" y="1521256"/>
                </a:lnTo>
                <a:lnTo>
                  <a:pt x="2200018" y="1489452"/>
                </a:lnTo>
                <a:lnTo>
                  <a:pt x="2226070" y="1452621"/>
                </a:lnTo>
                <a:lnTo>
                  <a:pt x="2245602" y="1411506"/>
                </a:lnTo>
                <a:lnTo>
                  <a:pt x="2257869" y="1366852"/>
                </a:lnTo>
                <a:lnTo>
                  <a:pt x="2262124" y="1319402"/>
                </a:lnTo>
                <a:lnTo>
                  <a:pt x="2262124" y="263905"/>
                </a:lnTo>
                <a:lnTo>
                  <a:pt x="2257869" y="216456"/>
                </a:lnTo>
                <a:lnTo>
                  <a:pt x="2245602" y="171802"/>
                </a:lnTo>
                <a:lnTo>
                  <a:pt x="2226070" y="130687"/>
                </a:lnTo>
                <a:lnTo>
                  <a:pt x="2200018" y="93856"/>
                </a:lnTo>
                <a:lnTo>
                  <a:pt x="2168193" y="62052"/>
                </a:lnTo>
                <a:lnTo>
                  <a:pt x="2131342" y="36020"/>
                </a:lnTo>
                <a:lnTo>
                  <a:pt x="2090210" y="16505"/>
                </a:lnTo>
                <a:lnTo>
                  <a:pt x="2045544" y="4250"/>
                </a:lnTo>
                <a:lnTo>
                  <a:pt x="199809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603496" y="4051172"/>
            <a:ext cx="1919605" cy="110426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2540" algn="ctr">
              <a:lnSpc>
                <a:spcPct val="91700"/>
              </a:lnSpc>
              <a:spcBef>
                <a:spcPts val="345"/>
              </a:spcBef>
            </a:pPr>
            <a:r>
              <a:rPr sz="2500" spc="-5" dirty="0">
                <a:solidFill>
                  <a:srgbClr val="FFFFFF"/>
                </a:solidFill>
                <a:latin typeface="Calibri"/>
                <a:cs typeface="Calibri"/>
              </a:rPr>
              <a:t>I </a:t>
            </a:r>
            <a:r>
              <a:rPr sz="2500" spc="-10" dirty="0">
                <a:solidFill>
                  <a:srgbClr val="FFFFFF"/>
                </a:solidFill>
                <a:latin typeface="Calibri"/>
                <a:cs typeface="Calibri"/>
              </a:rPr>
              <a:t>Btp sono </a:t>
            </a:r>
            <a:r>
              <a:rPr sz="2500" spc="-5" dirty="0">
                <a:solidFill>
                  <a:srgbClr val="FFFFFF"/>
                </a:solidFill>
                <a:latin typeface="Calibri"/>
                <a:cs typeface="Calibri"/>
              </a:rPr>
              <a:t>a  </a:t>
            </a:r>
            <a:r>
              <a:rPr sz="2500" spc="-10" dirty="0">
                <a:solidFill>
                  <a:srgbClr val="FFFFFF"/>
                </a:solidFill>
                <a:latin typeface="Calibri"/>
                <a:cs typeface="Calibri"/>
              </a:rPr>
              <a:t>disposizione</a:t>
            </a:r>
            <a:r>
              <a:rPr sz="25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Calibri"/>
                <a:cs typeface="Calibri"/>
              </a:rPr>
              <a:t>di  altre</a:t>
            </a:r>
            <a:r>
              <a:rPr sz="25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500" spc="-15" dirty="0">
                <a:solidFill>
                  <a:srgbClr val="FFFFFF"/>
                </a:solidFill>
                <a:latin typeface="Calibri"/>
                <a:cs typeface="Calibri"/>
              </a:rPr>
              <a:t>società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756654" y="4281042"/>
            <a:ext cx="1520190" cy="67183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0" marR="5080" indent="-114300">
              <a:lnSpc>
                <a:spcPct val="91400"/>
              </a:lnSpc>
              <a:spcBef>
                <a:spcPts val="254"/>
              </a:spcBef>
              <a:buChar char="•"/>
              <a:tabLst>
                <a:tab pos="127000" algn="l"/>
              </a:tabLst>
            </a:pPr>
            <a:r>
              <a:rPr sz="1500" spc="-10" dirty="0">
                <a:latin typeface="Calibri"/>
                <a:cs typeface="Calibri"/>
              </a:rPr>
              <a:t>Società  </a:t>
            </a:r>
            <a:r>
              <a:rPr sz="1500" spc="-5" dirty="0">
                <a:latin typeface="Calibri"/>
                <a:cs typeface="Calibri"/>
              </a:rPr>
              <a:t>Lussemburghesi</a:t>
            </a:r>
            <a:r>
              <a:rPr sz="1500" spc="-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e  Londinesi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94657" y="1412747"/>
            <a:ext cx="581660" cy="868044"/>
          </a:xfrm>
          <a:custGeom>
            <a:avLst/>
            <a:gdLst/>
            <a:ahLst/>
            <a:cxnLst/>
            <a:rect l="l" t="t" r="r" b="b"/>
            <a:pathLst>
              <a:path w="581660" h="868044">
                <a:moveTo>
                  <a:pt x="567427" y="21040"/>
                </a:moveTo>
                <a:lnTo>
                  <a:pt x="555988" y="26631"/>
                </a:lnTo>
                <a:lnTo>
                  <a:pt x="0" y="860551"/>
                </a:lnTo>
                <a:lnTo>
                  <a:pt x="10667" y="867663"/>
                </a:lnTo>
                <a:lnTo>
                  <a:pt x="566685" y="33575"/>
                </a:lnTo>
                <a:lnTo>
                  <a:pt x="567427" y="21040"/>
                </a:lnTo>
                <a:close/>
              </a:path>
              <a:path w="581660" h="868044">
                <a:moveTo>
                  <a:pt x="580984" y="6985"/>
                </a:moveTo>
                <a:lnTo>
                  <a:pt x="569087" y="6985"/>
                </a:lnTo>
                <a:lnTo>
                  <a:pt x="579754" y="13969"/>
                </a:lnTo>
                <a:lnTo>
                  <a:pt x="566685" y="33575"/>
                </a:lnTo>
                <a:lnTo>
                  <a:pt x="562809" y="98932"/>
                </a:lnTo>
                <a:lnTo>
                  <a:pt x="562609" y="101726"/>
                </a:lnTo>
                <a:lnTo>
                  <a:pt x="565276" y="104648"/>
                </a:lnTo>
                <a:lnTo>
                  <a:pt x="572262" y="105155"/>
                </a:lnTo>
                <a:lnTo>
                  <a:pt x="575309" y="102488"/>
                </a:lnTo>
                <a:lnTo>
                  <a:pt x="575437" y="98932"/>
                </a:lnTo>
                <a:lnTo>
                  <a:pt x="580984" y="6985"/>
                </a:lnTo>
                <a:close/>
              </a:path>
              <a:path w="581660" h="868044">
                <a:moveTo>
                  <a:pt x="581405" y="0"/>
                </a:moveTo>
                <a:lnTo>
                  <a:pt x="489203" y="45085"/>
                </a:lnTo>
                <a:lnTo>
                  <a:pt x="487933" y="48894"/>
                </a:lnTo>
                <a:lnTo>
                  <a:pt x="489457" y="52069"/>
                </a:lnTo>
                <a:lnTo>
                  <a:pt x="490981" y="55117"/>
                </a:lnTo>
                <a:lnTo>
                  <a:pt x="494791" y="56514"/>
                </a:lnTo>
                <a:lnTo>
                  <a:pt x="555988" y="26631"/>
                </a:lnTo>
                <a:lnTo>
                  <a:pt x="569087" y="6985"/>
                </a:lnTo>
                <a:lnTo>
                  <a:pt x="580984" y="6985"/>
                </a:lnTo>
                <a:lnTo>
                  <a:pt x="581405" y="0"/>
                </a:lnTo>
                <a:close/>
              </a:path>
              <a:path w="581660" h="868044">
                <a:moveTo>
                  <a:pt x="573936" y="10160"/>
                </a:moveTo>
                <a:lnTo>
                  <a:pt x="568070" y="10160"/>
                </a:lnTo>
                <a:lnTo>
                  <a:pt x="577214" y="16255"/>
                </a:lnTo>
                <a:lnTo>
                  <a:pt x="567427" y="21040"/>
                </a:lnTo>
                <a:lnTo>
                  <a:pt x="566685" y="33575"/>
                </a:lnTo>
                <a:lnTo>
                  <a:pt x="579754" y="13969"/>
                </a:lnTo>
                <a:lnTo>
                  <a:pt x="573936" y="10160"/>
                </a:lnTo>
                <a:close/>
              </a:path>
              <a:path w="581660" h="868044">
                <a:moveTo>
                  <a:pt x="569087" y="6985"/>
                </a:moveTo>
                <a:lnTo>
                  <a:pt x="555988" y="26631"/>
                </a:lnTo>
                <a:lnTo>
                  <a:pt x="567427" y="21040"/>
                </a:lnTo>
                <a:lnTo>
                  <a:pt x="568070" y="10160"/>
                </a:lnTo>
                <a:lnTo>
                  <a:pt x="573936" y="10160"/>
                </a:lnTo>
                <a:lnTo>
                  <a:pt x="569087" y="6985"/>
                </a:lnTo>
                <a:close/>
              </a:path>
              <a:path w="581660" h="868044">
                <a:moveTo>
                  <a:pt x="568070" y="10160"/>
                </a:moveTo>
                <a:lnTo>
                  <a:pt x="567427" y="21040"/>
                </a:lnTo>
                <a:lnTo>
                  <a:pt x="577214" y="16255"/>
                </a:lnTo>
                <a:lnTo>
                  <a:pt x="568070" y="1016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67453" y="896111"/>
            <a:ext cx="1440180" cy="792480"/>
          </a:xfrm>
          <a:custGeom>
            <a:avLst/>
            <a:gdLst/>
            <a:ahLst/>
            <a:cxnLst/>
            <a:rect l="l" t="t" r="r" b="b"/>
            <a:pathLst>
              <a:path w="1440179" h="792480">
                <a:moveTo>
                  <a:pt x="720089" y="0"/>
                </a:moveTo>
                <a:lnTo>
                  <a:pt x="657966" y="1453"/>
                </a:lnTo>
                <a:lnTo>
                  <a:pt x="597308" y="5734"/>
                </a:lnTo>
                <a:lnTo>
                  <a:pt x="538332" y="12725"/>
                </a:lnTo>
                <a:lnTo>
                  <a:pt x="481254" y="22305"/>
                </a:lnTo>
                <a:lnTo>
                  <a:pt x="426292" y="34357"/>
                </a:lnTo>
                <a:lnTo>
                  <a:pt x="373660" y="48760"/>
                </a:lnTo>
                <a:lnTo>
                  <a:pt x="323576" y="65398"/>
                </a:lnTo>
                <a:lnTo>
                  <a:pt x="276256" y="84150"/>
                </a:lnTo>
                <a:lnTo>
                  <a:pt x="231916" y="104897"/>
                </a:lnTo>
                <a:lnTo>
                  <a:pt x="190772" y="127522"/>
                </a:lnTo>
                <a:lnTo>
                  <a:pt x="153040" y="151904"/>
                </a:lnTo>
                <a:lnTo>
                  <a:pt x="118938" y="177926"/>
                </a:lnTo>
                <a:lnTo>
                  <a:pt x="88681" y="205467"/>
                </a:lnTo>
                <a:lnTo>
                  <a:pt x="62485" y="234410"/>
                </a:lnTo>
                <a:lnTo>
                  <a:pt x="23143" y="296025"/>
                </a:lnTo>
                <a:lnTo>
                  <a:pt x="2643" y="361819"/>
                </a:lnTo>
                <a:lnTo>
                  <a:pt x="0" y="395986"/>
                </a:lnTo>
                <a:lnTo>
                  <a:pt x="2643" y="430171"/>
                </a:lnTo>
                <a:lnTo>
                  <a:pt x="23143" y="495997"/>
                </a:lnTo>
                <a:lnTo>
                  <a:pt x="62485" y="557637"/>
                </a:lnTo>
                <a:lnTo>
                  <a:pt x="88681" y="586590"/>
                </a:lnTo>
                <a:lnTo>
                  <a:pt x="118938" y="614140"/>
                </a:lnTo>
                <a:lnTo>
                  <a:pt x="153040" y="640169"/>
                </a:lnTo>
                <a:lnTo>
                  <a:pt x="190772" y="664558"/>
                </a:lnTo>
                <a:lnTo>
                  <a:pt x="231916" y="687187"/>
                </a:lnTo>
                <a:lnTo>
                  <a:pt x="276256" y="707939"/>
                </a:lnTo>
                <a:lnTo>
                  <a:pt x="323576" y="726694"/>
                </a:lnTo>
                <a:lnTo>
                  <a:pt x="373660" y="743334"/>
                </a:lnTo>
                <a:lnTo>
                  <a:pt x="426292" y="757739"/>
                </a:lnTo>
                <a:lnTo>
                  <a:pt x="481254" y="769792"/>
                </a:lnTo>
                <a:lnTo>
                  <a:pt x="538332" y="779373"/>
                </a:lnTo>
                <a:lnTo>
                  <a:pt x="597308" y="786363"/>
                </a:lnTo>
                <a:lnTo>
                  <a:pt x="657966" y="790645"/>
                </a:lnTo>
                <a:lnTo>
                  <a:pt x="720089" y="792099"/>
                </a:lnTo>
                <a:lnTo>
                  <a:pt x="782231" y="790645"/>
                </a:lnTo>
                <a:lnTo>
                  <a:pt x="842904" y="786363"/>
                </a:lnTo>
                <a:lnTo>
                  <a:pt x="901890" y="779373"/>
                </a:lnTo>
                <a:lnTo>
                  <a:pt x="958975" y="769792"/>
                </a:lnTo>
                <a:lnTo>
                  <a:pt x="1013942" y="757739"/>
                </a:lnTo>
                <a:lnTo>
                  <a:pt x="1066575" y="743334"/>
                </a:lnTo>
                <a:lnTo>
                  <a:pt x="1116659" y="726694"/>
                </a:lnTo>
                <a:lnTo>
                  <a:pt x="1163977" y="707939"/>
                </a:lnTo>
                <a:lnTo>
                  <a:pt x="1208313" y="687187"/>
                </a:lnTo>
                <a:lnTo>
                  <a:pt x="1249452" y="664558"/>
                </a:lnTo>
                <a:lnTo>
                  <a:pt x="1287178" y="640169"/>
                </a:lnTo>
                <a:lnTo>
                  <a:pt x="1321274" y="614140"/>
                </a:lnTo>
                <a:lnTo>
                  <a:pt x="1351524" y="586590"/>
                </a:lnTo>
                <a:lnTo>
                  <a:pt x="1377714" y="557637"/>
                </a:lnTo>
                <a:lnTo>
                  <a:pt x="1417044" y="495997"/>
                </a:lnTo>
                <a:lnTo>
                  <a:pt x="1437537" y="430171"/>
                </a:lnTo>
                <a:lnTo>
                  <a:pt x="1440180" y="395986"/>
                </a:lnTo>
                <a:lnTo>
                  <a:pt x="1437537" y="361819"/>
                </a:lnTo>
                <a:lnTo>
                  <a:pt x="1417044" y="296025"/>
                </a:lnTo>
                <a:lnTo>
                  <a:pt x="1377714" y="234410"/>
                </a:lnTo>
                <a:lnTo>
                  <a:pt x="1351524" y="205467"/>
                </a:lnTo>
                <a:lnTo>
                  <a:pt x="1321274" y="177926"/>
                </a:lnTo>
                <a:lnTo>
                  <a:pt x="1287178" y="151904"/>
                </a:lnTo>
                <a:lnTo>
                  <a:pt x="1249452" y="127522"/>
                </a:lnTo>
                <a:lnTo>
                  <a:pt x="1208313" y="104897"/>
                </a:lnTo>
                <a:lnTo>
                  <a:pt x="1163977" y="84150"/>
                </a:lnTo>
                <a:lnTo>
                  <a:pt x="1116659" y="65398"/>
                </a:lnTo>
                <a:lnTo>
                  <a:pt x="1066575" y="48760"/>
                </a:lnTo>
                <a:lnTo>
                  <a:pt x="1013942" y="34357"/>
                </a:lnTo>
                <a:lnTo>
                  <a:pt x="958975" y="22305"/>
                </a:lnTo>
                <a:lnTo>
                  <a:pt x="901890" y="12725"/>
                </a:lnTo>
                <a:lnTo>
                  <a:pt x="842904" y="5734"/>
                </a:lnTo>
                <a:lnTo>
                  <a:pt x="782231" y="1453"/>
                </a:lnTo>
                <a:lnTo>
                  <a:pt x="720089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767453" y="896111"/>
            <a:ext cx="1440180" cy="792480"/>
          </a:xfrm>
          <a:custGeom>
            <a:avLst/>
            <a:gdLst/>
            <a:ahLst/>
            <a:cxnLst/>
            <a:rect l="l" t="t" r="r" b="b"/>
            <a:pathLst>
              <a:path w="1440179" h="792480">
                <a:moveTo>
                  <a:pt x="0" y="395986"/>
                </a:moveTo>
                <a:lnTo>
                  <a:pt x="10430" y="328459"/>
                </a:lnTo>
                <a:lnTo>
                  <a:pt x="40567" y="264636"/>
                </a:lnTo>
                <a:lnTo>
                  <a:pt x="88681" y="205467"/>
                </a:lnTo>
                <a:lnTo>
                  <a:pt x="118938" y="177926"/>
                </a:lnTo>
                <a:lnTo>
                  <a:pt x="153040" y="151904"/>
                </a:lnTo>
                <a:lnTo>
                  <a:pt x="190772" y="127522"/>
                </a:lnTo>
                <a:lnTo>
                  <a:pt x="231916" y="104897"/>
                </a:lnTo>
                <a:lnTo>
                  <a:pt x="276256" y="84150"/>
                </a:lnTo>
                <a:lnTo>
                  <a:pt x="323576" y="65398"/>
                </a:lnTo>
                <a:lnTo>
                  <a:pt x="373660" y="48760"/>
                </a:lnTo>
                <a:lnTo>
                  <a:pt x="426292" y="34357"/>
                </a:lnTo>
                <a:lnTo>
                  <a:pt x="481254" y="22305"/>
                </a:lnTo>
                <a:lnTo>
                  <a:pt x="538332" y="12725"/>
                </a:lnTo>
                <a:lnTo>
                  <a:pt x="597308" y="5734"/>
                </a:lnTo>
                <a:lnTo>
                  <a:pt x="657966" y="1453"/>
                </a:lnTo>
                <a:lnTo>
                  <a:pt x="720089" y="0"/>
                </a:lnTo>
                <a:lnTo>
                  <a:pt x="782231" y="1453"/>
                </a:lnTo>
                <a:lnTo>
                  <a:pt x="842904" y="5734"/>
                </a:lnTo>
                <a:lnTo>
                  <a:pt x="901890" y="12725"/>
                </a:lnTo>
                <a:lnTo>
                  <a:pt x="958975" y="22305"/>
                </a:lnTo>
                <a:lnTo>
                  <a:pt x="1013942" y="34357"/>
                </a:lnTo>
                <a:lnTo>
                  <a:pt x="1066575" y="48760"/>
                </a:lnTo>
                <a:lnTo>
                  <a:pt x="1116659" y="65398"/>
                </a:lnTo>
                <a:lnTo>
                  <a:pt x="1163977" y="84150"/>
                </a:lnTo>
                <a:lnTo>
                  <a:pt x="1208313" y="104897"/>
                </a:lnTo>
                <a:lnTo>
                  <a:pt x="1249452" y="127522"/>
                </a:lnTo>
                <a:lnTo>
                  <a:pt x="1287178" y="151904"/>
                </a:lnTo>
                <a:lnTo>
                  <a:pt x="1321274" y="177926"/>
                </a:lnTo>
                <a:lnTo>
                  <a:pt x="1351524" y="205467"/>
                </a:lnTo>
                <a:lnTo>
                  <a:pt x="1377714" y="234410"/>
                </a:lnTo>
                <a:lnTo>
                  <a:pt x="1417044" y="296025"/>
                </a:lnTo>
                <a:lnTo>
                  <a:pt x="1437537" y="361819"/>
                </a:lnTo>
                <a:lnTo>
                  <a:pt x="1440180" y="395986"/>
                </a:lnTo>
                <a:lnTo>
                  <a:pt x="1437537" y="430171"/>
                </a:lnTo>
                <a:lnTo>
                  <a:pt x="1417044" y="495997"/>
                </a:lnTo>
                <a:lnTo>
                  <a:pt x="1377714" y="557637"/>
                </a:lnTo>
                <a:lnTo>
                  <a:pt x="1351524" y="586590"/>
                </a:lnTo>
                <a:lnTo>
                  <a:pt x="1321274" y="614140"/>
                </a:lnTo>
                <a:lnTo>
                  <a:pt x="1287178" y="640169"/>
                </a:lnTo>
                <a:lnTo>
                  <a:pt x="1249452" y="664558"/>
                </a:lnTo>
                <a:lnTo>
                  <a:pt x="1208313" y="687187"/>
                </a:lnTo>
                <a:lnTo>
                  <a:pt x="1163977" y="707939"/>
                </a:lnTo>
                <a:lnTo>
                  <a:pt x="1116659" y="726694"/>
                </a:lnTo>
                <a:lnTo>
                  <a:pt x="1066575" y="743334"/>
                </a:lnTo>
                <a:lnTo>
                  <a:pt x="1013942" y="757739"/>
                </a:lnTo>
                <a:lnTo>
                  <a:pt x="958975" y="769792"/>
                </a:lnTo>
                <a:lnTo>
                  <a:pt x="901890" y="779373"/>
                </a:lnTo>
                <a:lnTo>
                  <a:pt x="842904" y="786363"/>
                </a:lnTo>
                <a:lnTo>
                  <a:pt x="782231" y="790645"/>
                </a:lnTo>
                <a:lnTo>
                  <a:pt x="720089" y="792099"/>
                </a:lnTo>
                <a:lnTo>
                  <a:pt x="657966" y="790645"/>
                </a:lnTo>
                <a:lnTo>
                  <a:pt x="597308" y="786363"/>
                </a:lnTo>
                <a:lnTo>
                  <a:pt x="538332" y="779373"/>
                </a:lnTo>
                <a:lnTo>
                  <a:pt x="481254" y="769792"/>
                </a:lnTo>
                <a:lnTo>
                  <a:pt x="426292" y="757739"/>
                </a:lnTo>
                <a:lnTo>
                  <a:pt x="373660" y="743334"/>
                </a:lnTo>
                <a:lnTo>
                  <a:pt x="323576" y="726694"/>
                </a:lnTo>
                <a:lnTo>
                  <a:pt x="276256" y="707939"/>
                </a:lnTo>
                <a:lnTo>
                  <a:pt x="231916" y="687187"/>
                </a:lnTo>
                <a:lnTo>
                  <a:pt x="190772" y="664558"/>
                </a:lnTo>
                <a:lnTo>
                  <a:pt x="153040" y="640169"/>
                </a:lnTo>
                <a:lnTo>
                  <a:pt x="118938" y="614140"/>
                </a:lnTo>
                <a:lnTo>
                  <a:pt x="88681" y="586590"/>
                </a:lnTo>
                <a:lnTo>
                  <a:pt x="62485" y="557637"/>
                </a:lnTo>
                <a:lnTo>
                  <a:pt x="23143" y="495997"/>
                </a:lnTo>
                <a:lnTo>
                  <a:pt x="2643" y="430171"/>
                </a:lnTo>
                <a:lnTo>
                  <a:pt x="0" y="39598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169534" y="1127252"/>
            <a:ext cx="6369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FFFFFF"/>
                </a:solidFill>
                <a:latin typeface="Calibri"/>
                <a:cs typeface="Calibri"/>
              </a:rPr>
              <a:t>Broker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225921" y="892683"/>
            <a:ext cx="650875" cy="274320"/>
          </a:xfrm>
          <a:custGeom>
            <a:avLst/>
            <a:gdLst/>
            <a:ahLst/>
            <a:cxnLst/>
            <a:rect l="l" t="t" r="r" b="b"/>
            <a:pathLst>
              <a:path w="650875" h="274319">
                <a:moveTo>
                  <a:pt x="614415" y="23229"/>
                </a:moveTo>
                <a:lnTo>
                  <a:pt x="0" y="262127"/>
                </a:lnTo>
                <a:lnTo>
                  <a:pt x="4571" y="273938"/>
                </a:lnTo>
                <a:lnTo>
                  <a:pt x="618934" y="35108"/>
                </a:lnTo>
                <a:lnTo>
                  <a:pt x="626804" y="25198"/>
                </a:lnTo>
                <a:lnTo>
                  <a:pt x="614415" y="23229"/>
                </a:lnTo>
                <a:close/>
              </a:path>
              <a:path w="650875" h="274319">
                <a:moveTo>
                  <a:pt x="642341" y="14731"/>
                </a:moveTo>
                <a:lnTo>
                  <a:pt x="636270" y="14731"/>
                </a:lnTo>
                <a:lnTo>
                  <a:pt x="640969" y="26542"/>
                </a:lnTo>
                <a:lnTo>
                  <a:pt x="618934" y="35108"/>
                </a:lnTo>
                <a:lnTo>
                  <a:pt x="578738" y="85725"/>
                </a:lnTo>
                <a:lnTo>
                  <a:pt x="576579" y="88391"/>
                </a:lnTo>
                <a:lnTo>
                  <a:pt x="576960" y="92455"/>
                </a:lnTo>
                <a:lnTo>
                  <a:pt x="582549" y="96774"/>
                </a:lnTo>
                <a:lnTo>
                  <a:pt x="586485" y="96392"/>
                </a:lnTo>
                <a:lnTo>
                  <a:pt x="588645" y="93599"/>
                </a:lnTo>
                <a:lnTo>
                  <a:pt x="650367" y="16001"/>
                </a:lnTo>
                <a:lnTo>
                  <a:pt x="642341" y="14731"/>
                </a:lnTo>
                <a:close/>
              </a:path>
              <a:path w="650875" h="274319">
                <a:moveTo>
                  <a:pt x="626804" y="25198"/>
                </a:moveTo>
                <a:lnTo>
                  <a:pt x="618934" y="35108"/>
                </a:lnTo>
                <a:lnTo>
                  <a:pt x="639988" y="26924"/>
                </a:lnTo>
                <a:lnTo>
                  <a:pt x="637667" y="26924"/>
                </a:lnTo>
                <a:lnTo>
                  <a:pt x="626804" y="25198"/>
                </a:lnTo>
                <a:close/>
              </a:path>
              <a:path w="650875" h="274319">
                <a:moveTo>
                  <a:pt x="633602" y="16637"/>
                </a:moveTo>
                <a:lnTo>
                  <a:pt x="626804" y="25198"/>
                </a:lnTo>
                <a:lnTo>
                  <a:pt x="637667" y="26924"/>
                </a:lnTo>
                <a:lnTo>
                  <a:pt x="633602" y="16637"/>
                </a:lnTo>
                <a:close/>
              </a:path>
              <a:path w="650875" h="274319">
                <a:moveTo>
                  <a:pt x="637027" y="16637"/>
                </a:moveTo>
                <a:lnTo>
                  <a:pt x="633602" y="16637"/>
                </a:lnTo>
                <a:lnTo>
                  <a:pt x="637667" y="26924"/>
                </a:lnTo>
                <a:lnTo>
                  <a:pt x="639988" y="26924"/>
                </a:lnTo>
                <a:lnTo>
                  <a:pt x="640969" y="26542"/>
                </a:lnTo>
                <a:lnTo>
                  <a:pt x="637027" y="16637"/>
                </a:lnTo>
                <a:close/>
              </a:path>
              <a:path w="650875" h="274319">
                <a:moveTo>
                  <a:pt x="636270" y="14731"/>
                </a:moveTo>
                <a:lnTo>
                  <a:pt x="614415" y="23229"/>
                </a:lnTo>
                <a:lnTo>
                  <a:pt x="626804" y="25198"/>
                </a:lnTo>
                <a:lnTo>
                  <a:pt x="633602" y="16637"/>
                </a:lnTo>
                <a:lnTo>
                  <a:pt x="637027" y="16637"/>
                </a:lnTo>
                <a:lnTo>
                  <a:pt x="636270" y="14731"/>
                </a:lnTo>
                <a:close/>
              </a:path>
              <a:path w="650875" h="274319">
                <a:moveTo>
                  <a:pt x="549021" y="0"/>
                </a:moveTo>
                <a:lnTo>
                  <a:pt x="545719" y="2286"/>
                </a:lnTo>
                <a:lnTo>
                  <a:pt x="544702" y="9270"/>
                </a:lnTo>
                <a:lnTo>
                  <a:pt x="546988" y="12445"/>
                </a:lnTo>
                <a:lnTo>
                  <a:pt x="550545" y="13080"/>
                </a:lnTo>
                <a:lnTo>
                  <a:pt x="614415" y="23229"/>
                </a:lnTo>
                <a:lnTo>
                  <a:pt x="636270" y="14731"/>
                </a:lnTo>
                <a:lnTo>
                  <a:pt x="642341" y="14731"/>
                </a:lnTo>
                <a:lnTo>
                  <a:pt x="552450" y="507"/>
                </a:lnTo>
                <a:lnTo>
                  <a:pt x="54902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224904" y="1155319"/>
            <a:ext cx="651510" cy="401955"/>
          </a:xfrm>
          <a:custGeom>
            <a:avLst/>
            <a:gdLst/>
            <a:ahLst/>
            <a:cxnLst/>
            <a:rect l="l" t="t" r="r" b="b"/>
            <a:pathLst>
              <a:path w="651509" h="401955">
                <a:moveTo>
                  <a:pt x="552576" y="386714"/>
                </a:moveTo>
                <a:lnTo>
                  <a:pt x="549021" y="386714"/>
                </a:lnTo>
                <a:lnTo>
                  <a:pt x="546100" y="389508"/>
                </a:lnTo>
                <a:lnTo>
                  <a:pt x="545973" y="396493"/>
                </a:lnTo>
                <a:lnTo>
                  <a:pt x="548767" y="399414"/>
                </a:lnTo>
                <a:lnTo>
                  <a:pt x="552323" y="399414"/>
                </a:lnTo>
                <a:lnTo>
                  <a:pt x="651383" y="401446"/>
                </a:lnTo>
                <a:lnTo>
                  <a:pt x="650767" y="400303"/>
                </a:lnTo>
                <a:lnTo>
                  <a:pt x="637286" y="400303"/>
                </a:lnTo>
                <a:lnTo>
                  <a:pt x="617342" y="388114"/>
                </a:lnTo>
                <a:lnTo>
                  <a:pt x="552576" y="386714"/>
                </a:lnTo>
                <a:close/>
              </a:path>
              <a:path w="651509" h="401955">
                <a:moveTo>
                  <a:pt x="617342" y="388114"/>
                </a:moveTo>
                <a:lnTo>
                  <a:pt x="637286" y="400303"/>
                </a:lnTo>
                <a:lnTo>
                  <a:pt x="638762" y="397890"/>
                </a:lnTo>
                <a:lnTo>
                  <a:pt x="635000" y="397890"/>
                </a:lnTo>
                <a:lnTo>
                  <a:pt x="629881" y="388385"/>
                </a:lnTo>
                <a:lnTo>
                  <a:pt x="617342" y="388114"/>
                </a:lnTo>
                <a:close/>
              </a:path>
              <a:path w="651509" h="401955">
                <a:moveTo>
                  <a:pt x="598804" y="310006"/>
                </a:moveTo>
                <a:lnTo>
                  <a:pt x="592709" y="313308"/>
                </a:lnTo>
                <a:lnTo>
                  <a:pt x="591566" y="317118"/>
                </a:lnTo>
                <a:lnTo>
                  <a:pt x="593217" y="320293"/>
                </a:lnTo>
                <a:lnTo>
                  <a:pt x="623911" y="377298"/>
                </a:lnTo>
                <a:lnTo>
                  <a:pt x="643890" y="389508"/>
                </a:lnTo>
                <a:lnTo>
                  <a:pt x="637286" y="400303"/>
                </a:lnTo>
                <a:lnTo>
                  <a:pt x="650767" y="400303"/>
                </a:lnTo>
                <a:lnTo>
                  <a:pt x="602742" y="311150"/>
                </a:lnTo>
                <a:lnTo>
                  <a:pt x="598804" y="310006"/>
                </a:lnTo>
                <a:close/>
              </a:path>
              <a:path w="651509" h="401955">
                <a:moveTo>
                  <a:pt x="629881" y="388385"/>
                </a:moveTo>
                <a:lnTo>
                  <a:pt x="635000" y="397890"/>
                </a:lnTo>
                <a:lnTo>
                  <a:pt x="640715" y="388619"/>
                </a:lnTo>
                <a:lnTo>
                  <a:pt x="629881" y="388385"/>
                </a:lnTo>
                <a:close/>
              </a:path>
              <a:path w="651509" h="401955">
                <a:moveTo>
                  <a:pt x="623911" y="377298"/>
                </a:moveTo>
                <a:lnTo>
                  <a:pt x="629881" y="388385"/>
                </a:lnTo>
                <a:lnTo>
                  <a:pt x="640715" y="388619"/>
                </a:lnTo>
                <a:lnTo>
                  <a:pt x="635000" y="397890"/>
                </a:lnTo>
                <a:lnTo>
                  <a:pt x="638762" y="397890"/>
                </a:lnTo>
                <a:lnTo>
                  <a:pt x="643890" y="389508"/>
                </a:lnTo>
                <a:lnTo>
                  <a:pt x="623911" y="377298"/>
                </a:lnTo>
                <a:close/>
              </a:path>
              <a:path w="651509" h="401955">
                <a:moveTo>
                  <a:pt x="6604" y="0"/>
                </a:moveTo>
                <a:lnTo>
                  <a:pt x="0" y="10794"/>
                </a:lnTo>
                <a:lnTo>
                  <a:pt x="617342" y="388114"/>
                </a:lnTo>
                <a:lnTo>
                  <a:pt x="629881" y="388385"/>
                </a:lnTo>
                <a:lnTo>
                  <a:pt x="623911" y="377298"/>
                </a:lnTo>
                <a:lnTo>
                  <a:pt x="660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6876288" y="476732"/>
            <a:ext cx="1368425" cy="630555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25400" rIns="0" bIns="0" rtlCol="0">
            <a:spAutoFit/>
          </a:bodyPr>
          <a:lstStyle/>
          <a:p>
            <a:pPr marL="233045" marR="224790" indent="116839">
              <a:lnSpc>
                <a:spcPct val="100000"/>
              </a:lnSpc>
              <a:spcBef>
                <a:spcPts val="20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Società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londin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76288" y="1358747"/>
            <a:ext cx="1368425" cy="702310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61594" rIns="0" bIns="0" rtlCol="0">
            <a:spAutoFit/>
          </a:bodyPr>
          <a:lstStyle/>
          <a:p>
            <a:pPr marL="142875" marR="136525" indent="207010">
              <a:lnSpc>
                <a:spcPct val="100000"/>
              </a:lnSpc>
              <a:spcBef>
                <a:spcPts val="484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Società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pa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name</a:t>
            </a:r>
            <a:r>
              <a:rPr sz="1800" spc="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55573" y="3501009"/>
            <a:ext cx="1584325" cy="1080135"/>
          </a:xfrm>
          <a:custGeom>
            <a:avLst/>
            <a:gdLst/>
            <a:ahLst/>
            <a:cxnLst/>
            <a:rect l="l" t="t" r="r" b="b"/>
            <a:pathLst>
              <a:path w="1584325" h="1080135">
                <a:moveTo>
                  <a:pt x="792048" y="0"/>
                </a:moveTo>
                <a:lnTo>
                  <a:pt x="735486" y="1356"/>
                </a:lnTo>
                <a:lnTo>
                  <a:pt x="679996" y="5363"/>
                </a:lnTo>
                <a:lnTo>
                  <a:pt x="625714" y="11930"/>
                </a:lnTo>
                <a:lnTo>
                  <a:pt x="572773" y="20965"/>
                </a:lnTo>
                <a:lnTo>
                  <a:pt x="521307" y="32377"/>
                </a:lnTo>
                <a:lnTo>
                  <a:pt x="471450" y="46075"/>
                </a:lnTo>
                <a:lnTo>
                  <a:pt x="423337" y="61967"/>
                </a:lnTo>
                <a:lnTo>
                  <a:pt x="377101" y="79961"/>
                </a:lnTo>
                <a:lnTo>
                  <a:pt x="332876" y="99966"/>
                </a:lnTo>
                <a:lnTo>
                  <a:pt x="290797" y="121891"/>
                </a:lnTo>
                <a:lnTo>
                  <a:pt x="250997" y="145644"/>
                </a:lnTo>
                <a:lnTo>
                  <a:pt x="213611" y="171134"/>
                </a:lnTo>
                <a:lnTo>
                  <a:pt x="178772" y="198270"/>
                </a:lnTo>
                <a:lnTo>
                  <a:pt x="146615" y="226959"/>
                </a:lnTo>
                <a:lnTo>
                  <a:pt x="117274" y="257111"/>
                </a:lnTo>
                <a:lnTo>
                  <a:pt x="90883" y="288634"/>
                </a:lnTo>
                <a:lnTo>
                  <a:pt x="67575" y="321437"/>
                </a:lnTo>
                <a:lnTo>
                  <a:pt x="47486" y="355427"/>
                </a:lnTo>
                <a:lnTo>
                  <a:pt x="30748" y="390515"/>
                </a:lnTo>
                <a:lnTo>
                  <a:pt x="17497" y="426608"/>
                </a:lnTo>
                <a:lnTo>
                  <a:pt x="7865" y="463614"/>
                </a:lnTo>
                <a:lnTo>
                  <a:pt x="1988" y="501443"/>
                </a:lnTo>
                <a:lnTo>
                  <a:pt x="0" y="540003"/>
                </a:lnTo>
                <a:lnTo>
                  <a:pt x="1988" y="578579"/>
                </a:lnTo>
                <a:lnTo>
                  <a:pt x="7865" y="616423"/>
                </a:lnTo>
                <a:lnTo>
                  <a:pt x="17497" y="653443"/>
                </a:lnTo>
                <a:lnTo>
                  <a:pt x="30748" y="689548"/>
                </a:lnTo>
                <a:lnTo>
                  <a:pt x="47486" y="724646"/>
                </a:lnTo>
                <a:lnTo>
                  <a:pt x="67575" y="758646"/>
                </a:lnTo>
                <a:lnTo>
                  <a:pt x="90883" y="791457"/>
                </a:lnTo>
                <a:lnTo>
                  <a:pt x="117274" y="822988"/>
                </a:lnTo>
                <a:lnTo>
                  <a:pt x="146615" y="853146"/>
                </a:lnTo>
                <a:lnTo>
                  <a:pt x="178772" y="881841"/>
                </a:lnTo>
                <a:lnTo>
                  <a:pt x="213611" y="908982"/>
                </a:lnTo>
                <a:lnTo>
                  <a:pt x="250997" y="934476"/>
                </a:lnTo>
                <a:lnTo>
                  <a:pt x="290797" y="958232"/>
                </a:lnTo>
                <a:lnTo>
                  <a:pt x="332876" y="980160"/>
                </a:lnTo>
                <a:lnTo>
                  <a:pt x="377101" y="1000168"/>
                </a:lnTo>
                <a:lnTo>
                  <a:pt x="423337" y="1018164"/>
                </a:lnTo>
                <a:lnTo>
                  <a:pt x="471450" y="1034057"/>
                </a:lnTo>
                <a:lnTo>
                  <a:pt x="521307" y="1047755"/>
                </a:lnTo>
                <a:lnTo>
                  <a:pt x="572773" y="1059168"/>
                </a:lnTo>
                <a:lnTo>
                  <a:pt x="625714" y="1068204"/>
                </a:lnTo>
                <a:lnTo>
                  <a:pt x="679996" y="1074771"/>
                </a:lnTo>
                <a:lnTo>
                  <a:pt x="735486" y="1078778"/>
                </a:lnTo>
                <a:lnTo>
                  <a:pt x="792048" y="1080134"/>
                </a:lnTo>
                <a:lnTo>
                  <a:pt x="848622" y="1078778"/>
                </a:lnTo>
                <a:lnTo>
                  <a:pt x="904122" y="1074771"/>
                </a:lnTo>
                <a:lnTo>
                  <a:pt x="958414" y="1068204"/>
                </a:lnTo>
                <a:lnTo>
                  <a:pt x="1011363" y="1059168"/>
                </a:lnTo>
                <a:lnTo>
                  <a:pt x="1062835" y="1047755"/>
                </a:lnTo>
                <a:lnTo>
                  <a:pt x="1112697" y="1034057"/>
                </a:lnTo>
                <a:lnTo>
                  <a:pt x="1160815" y="1018164"/>
                </a:lnTo>
                <a:lnTo>
                  <a:pt x="1207054" y="1000168"/>
                </a:lnTo>
                <a:lnTo>
                  <a:pt x="1251281" y="980160"/>
                </a:lnTo>
                <a:lnTo>
                  <a:pt x="1293362" y="958232"/>
                </a:lnTo>
                <a:lnTo>
                  <a:pt x="1333162" y="934476"/>
                </a:lnTo>
                <a:lnTo>
                  <a:pt x="1370548" y="908982"/>
                </a:lnTo>
                <a:lnTo>
                  <a:pt x="1405386" y="881841"/>
                </a:lnTo>
                <a:lnTo>
                  <a:pt x="1437542" y="853146"/>
                </a:lnTo>
                <a:lnTo>
                  <a:pt x="1466882" y="822988"/>
                </a:lnTo>
                <a:lnTo>
                  <a:pt x="1493272" y="791457"/>
                </a:lnTo>
                <a:lnTo>
                  <a:pt x="1516578" y="758646"/>
                </a:lnTo>
                <a:lnTo>
                  <a:pt x="1536666" y="724646"/>
                </a:lnTo>
                <a:lnTo>
                  <a:pt x="1553402" y="689548"/>
                </a:lnTo>
                <a:lnTo>
                  <a:pt x="1566652" y="653443"/>
                </a:lnTo>
                <a:lnTo>
                  <a:pt x="1576282" y="616423"/>
                </a:lnTo>
                <a:lnTo>
                  <a:pt x="1582158" y="578579"/>
                </a:lnTo>
                <a:lnTo>
                  <a:pt x="1584147" y="540003"/>
                </a:lnTo>
                <a:lnTo>
                  <a:pt x="1582158" y="501443"/>
                </a:lnTo>
                <a:lnTo>
                  <a:pt x="1576282" y="463614"/>
                </a:lnTo>
                <a:lnTo>
                  <a:pt x="1566652" y="426608"/>
                </a:lnTo>
                <a:lnTo>
                  <a:pt x="1553402" y="390515"/>
                </a:lnTo>
                <a:lnTo>
                  <a:pt x="1536666" y="355427"/>
                </a:lnTo>
                <a:lnTo>
                  <a:pt x="1516578" y="321437"/>
                </a:lnTo>
                <a:lnTo>
                  <a:pt x="1493272" y="288634"/>
                </a:lnTo>
                <a:lnTo>
                  <a:pt x="1466882" y="257111"/>
                </a:lnTo>
                <a:lnTo>
                  <a:pt x="1437542" y="226959"/>
                </a:lnTo>
                <a:lnTo>
                  <a:pt x="1405386" y="198270"/>
                </a:lnTo>
                <a:lnTo>
                  <a:pt x="1370548" y="171134"/>
                </a:lnTo>
                <a:lnTo>
                  <a:pt x="1333162" y="145644"/>
                </a:lnTo>
                <a:lnTo>
                  <a:pt x="1293362" y="121891"/>
                </a:lnTo>
                <a:lnTo>
                  <a:pt x="1251281" y="99966"/>
                </a:lnTo>
                <a:lnTo>
                  <a:pt x="1207054" y="79961"/>
                </a:lnTo>
                <a:lnTo>
                  <a:pt x="1160815" y="61967"/>
                </a:lnTo>
                <a:lnTo>
                  <a:pt x="1112697" y="46075"/>
                </a:lnTo>
                <a:lnTo>
                  <a:pt x="1062835" y="32377"/>
                </a:lnTo>
                <a:lnTo>
                  <a:pt x="1011363" y="20965"/>
                </a:lnTo>
                <a:lnTo>
                  <a:pt x="958414" y="11930"/>
                </a:lnTo>
                <a:lnTo>
                  <a:pt x="904122" y="5363"/>
                </a:lnTo>
                <a:lnTo>
                  <a:pt x="848622" y="1356"/>
                </a:lnTo>
                <a:lnTo>
                  <a:pt x="79204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55573" y="3501009"/>
            <a:ext cx="1584325" cy="1080135"/>
          </a:xfrm>
          <a:custGeom>
            <a:avLst/>
            <a:gdLst/>
            <a:ahLst/>
            <a:cxnLst/>
            <a:rect l="l" t="t" r="r" b="b"/>
            <a:pathLst>
              <a:path w="1584325" h="1080135">
                <a:moveTo>
                  <a:pt x="0" y="540003"/>
                </a:moveTo>
                <a:lnTo>
                  <a:pt x="1988" y="501443"/>
                </a:lnTo>
                <a:lnTo>
                  <a:pt x="7865" y="463614"/>
                </a:lnTo>
                <a:lnTo>
                  <a:pt x="17497" y="426608"/>
                </a:lnTo>
                <a:lnTo>
                  <a:pt x="30748" y="390515"/>
                </a:lnTo>
                <a:lnTo>
                  <a:pt x="47486" y="355427"/>
                </a:lnTo>
                <a:lnTo>
                  <a:pt x="67575" y="321437"/>
                </a:lnTo>
                <a:lnTo>
                  <a:pt x="90883" y="288634"/>
                </a:lnTo>
                <a:lnTo>
                  <a:pt x="117274" y="257111"/>
                </a:lnTo>
                <a:lnTo>
                  <a:pt x="146615" y="226959"/>
                </a:lnTo>
                <a:lnTo>
                  <a:pt x="178772" y="198270"/>
                </a:lnTo>
                <a:lnTo>
                  <a:pt x="213611" y="171134"/>
                </a:lnTo>
                <a:lnTo>
                  <a:pt x="250997" y="145644"/>
                </a:lnTo>
                <a:lnTo>
                  <a:pt x="290797" y="121891"/>
                </a:lnTo>
                <a:lnTo>
                  <a:pt x="332876" y="99966"/>
                </a:lnTo>
                <a:lnTo>
                  <a:pt x="377101" y="79961"/>
                </a:lnTo>
                <a:lnTo>
                  <a:pt x="423337" y="61967"/>
                </a:lnTo>
                <a:lnTo>
                  <a:pt x="471450" y="46075"/>
                </a:lnTo>
                <a:lnTo>
                  <a:pt x="521307" y="32377"/>
                </a:lnTo>
                <a:lnTo>
                  <a:pt x="572773" y="20965"/>
                </a:lnTo>
                <a:lnTo>
                  <a:pt x="625714" y="11930"/>
                </a:lnTo>
                <a:lnTo>
                  <a:pt x="679996" y="5363"/>
                </a:lnTo>
                <a:lnTo>
                  <a:pt x="735486" y="1356"/>
                </a:lnTo>
                <a:lnTo>
                  <a:pt x="792048" y="0"/>
                </a:lnTo>
                <a:lnTo>
                  <a:pt x="848622" y="1356"/>
                </a:lnTo>
                <a:lnTo>
                  <a:pt x="904122" y="5363"/>
                </a:lnTo>
                <a:lnTo>
                  <a:pt x="958414" y="11930"/>
                </a:lnTo>
                <a:lnTo>
                  <a:pt x="1011363" y="20965"/>
                </a:lnTo>
                <a:lnTo>
                  <a:pt x="1062835" y="32377"/>
                </a:lnTo>
                <a:lnTo>
                  <a:pt x="1112697" y="46075"/>
                </a:lnTo>
                <a:lnTo>
                  <a:pt x="1160815" y="61967"/>
                </a:lnTo>
                <a:lnTo>
                  <a:pt x="1207054" y="79961"/>
                </a:lnTo>
                <a:lnTo>
                  <a:pt x="1251281" y="99966"/>
                </a:lnTo>
                <a:lnTo>
                  <a:pt x="1293362" y="121891"/>
                </a:lnTo>
                <a:lnTo>
                  <a:pt x="1333162" y="145644"/>
                </a:lnTo>
                <a:lnTo>
                  <a:pt x="1370548" y="171134"/>
                </a:lnTo>
                <a:lnTo>
                  <a:pt x="1405386" y="198270"/>
                </a:lnTo>
                <a:lnTo>
                  <a:pt x="1437542" y="226959"/>
                </a:lnTo>
                <a:lnTo>
                  <a:pt x="1466882" y="257111"/>
                </a:lnTo>
                <a:lnTo>
                  <a:pt x="1493272" y="288634"/>
                </a:lnTo>
                <a:lnTo>
                  <a:pt x="1516578" y="321437"/>
                </a:lnTo>
                <a:lnTo>
                  <a:pt x="1536666" y="355427"/>
                </a:lnTo>
                <a:lnTo>
                  <a:pt x="1553402" y="390515"/>
                </a:lnTo>
                <a:lnTo>
                  <a:pt x="1566652" y="426608"/>
                </a:lnTo>
                <a:lnTo>
                  <a:pt x="1576282" y="463614"/>
                </a:lnTo>
                <a:lnTo>
                  <a:pt x="1582158" y="501443"/>
                </a:lnTo>
                <a:lnTo>
                  <a:pt x="1584147" y="540003"/>
                </a:lnTo>
                <a:lnTo>
                  <a:pt x="1582158" y="578579"/>
                </a:lnTo>
                <a:lnTo>
                  <a:pt x="1576282" y="616423"/>
                </a:lnTo>
                <a:lnTo>
                  <a:pt x="1566652" y="653443"/>
                </a:lnTo>
                <a:lnTo>
                  <a:pt x="1553402" y="689548"/>
                </a:lnTo>
                <a:lnTo>
                  <a:pt x="1536666" y="724646"/>
                </a:lnTo>
                <a:lnTo>
                  <a:pt x="1516578" y="758646"/>
                </a:lnTo>
                <a:lnTo>
                  <a:pt x="1493272" y="791457"/>
                </a:lnTo>
                <a:lnTo>
                  <a:pt x="1466882" y="822988"/>
                </a:lnTo>
                <a:lnTo>
                  <a:pt x="1437542" y="853146"/>
                </a:lnTo>
                <a:lnTo>
                  <a:pt x="1405386" y="881841"/>
                </a:lnTo>
                <a:lnTo>
                  <a:pt x="1370548" y="908982"/>
                </a:lnTo>
                <a:lnTo>
                  <a:pt x="1333162" y="934476"/>
                </a:lnTo>
                <a:lnTo>
                  <a:pt x="1293362" y="958232"/>
                </a:lnTo>
                <a:lnTo>
                  <a:pt x="1251281" y="980160"/>
                </a:lnTo>
                <a:lnTo>
                  <a:pt x="1207054" y="1000168"/>
                </a:lnTo>
                <a:lnTo>
                  <a:pt x="1160815" y="1018164"/>
                </a:lnTo>
                <a:lnTo>
                  <a:pt x="1112697" y="1034057"/>
                </a:lnTo>
                <a:lnTo>
                  <a:pt x="1062835" y="1047755"/>
                </a:lnTo>
                <a:lnTo>
                  <a:pt x="1011363" y="1059168"/>
                </a:lnTo>
                <a:lnTo>
                  <a:pt x="958414" y="1068204"/>
                </a:lnTo>
                <a:lnTo>
                  <a:pt x="904122" y="1074771"/>
                </a:lnTo>
                <a:lnTo>
                  <a:pt x="848622" y="1078778"/>
                </a:lnTo>
                <a:lnTo>
                  <a:pt x="792048" y="1080134"/>
                </a:lnTo>
                <a:lnTo>
                  <a:pt x="735486" y="1078778"/>
                </a:lnTo>
                <a:lnTo>
                  <a:pt x="679996" y="1074771"/>
                </a:lnTo>
                <a:lnTo>
                  <a:pt x="625714" y="1068204"/>
                </a:lnTo>
                <a:lnTo>
                  <a:pt x="572773" y="1059168"/>
                </a:lnTo>
                <a:lnTo>
                  <a:pt x="521307" y="1047755"/>
                </a:lnTo>
                <a:lnTo>
                  <a:pt x="471450" y="1034057"/>
                </a:lnTo>
                <a:lnTo>
                  <a:pt x="423337" y="1018164"/>
                </a:lnTo>
                <a:lnTo>
                  <a:pt x="377101" y="1000168"/>
                </a:lnTo>
                <a:lnTo>
                  <a:pt x="332876" y="980160"/>
                </a:lnTo>
                <a:lnTo>
                  <a:pt x="290797" y="958232"/>
                </a:lnTo>
                <a:lnTo>
                  <a:pt x="250997" y="934476"/>
                </a:lnTo>
                <a:lnTo>
                  <a:pt x="213611" y="908982"/>
                </a:lnTo>
                <a:lnTo>
                  <a:pt x="178772" y="881841"/>
                </a:lnTo>
                <a:lnTo>
                  <a:pt x="146615" y="853146"/>
                </a:lnTo>
                <a:lnTo>
                  <a:pt x="117274" y="822988"/>
                </a:lnTo>
                <a:lnTo>
                  <a:pt x="90883" y="791457"/>
                </a:lnTo>
                <a:lnTo>
                  <a:pt x="67575" y="758646"/>
                </a:lnTo>
                <a:lnTo>
                  <a:pt x="47486" y="724646"/>
                </a:lnTo>
                <a:lnTo>
                  <a:pt x="30748" y="689548"/>
                </a:lnTo>
                <a:lnTo>
                  <a:pt x="17497" y="653443"/>
                </a:lnTo>
                <a:lnTo>
                  <a:pt x="7865" y="616423"/>
                </a:lnTo>
                <a:lnTo>
                  <a:pt x="1988" y="578579"/>
                </a:lnTo>
                <a:lnTo>
                  <a:pt x="0" y="540003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290955" y="3876802"/>
            <a:ext cx="5143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8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fase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47572" y="2278379"/>
            <a:ext cx="1640839" cy="1441450"/>
          </a:xfrm>
          <a:custGeom>
            <a:avLst/>
            <a:gdLst/>
            <a:ahLst/>
            <a:cxnLst/>
            <a:rect l="l" t="t" r="r" b="b"/>
            <a:pathLst>
              <a:path w="1640839" h="1441450">
                <a:moveTo>
                  <a:pt x="473240" y="0"/>
                </a:moveTo>
                <a:lnTo>
                  <a:pt x="0" y="0"/>
                </a:lnTo>
                <a:lnTo>
                  <a:pt x="0" y="1317498"/>
                </a:lnTo>
                <a:lnTo>
                  <a:pt x="1125042" y="1317498"/>
                </a:lnTo>
                <a:lnTo>
                  <a:pt x="1125042" y="1441069"/>
                </a:lnTo>
                <a:lnTo>
                  <a:pt x="1640535" y="1080897"/>
                </a:lnTo>
                <a:lnTo>
                  <a:pt x="1301839" y="844169"/>
                </a:lnTo>
                <a:lnTo>
                  <a:pt x="473240" y="844169"/>
                </a:lnTo>
                <a:lnTo>
                  <a:pt x="473240" y="0"/>
                </a:lnTo>
                <a:close/>
              </a:path>
              <a:path w="1640839" h="1441450">
                <a:moveTo>
                  <a:pt x="1125042" y="720598"/>
                </a:moveTo>
                <a:lnTo>
                  <a:pt x="1125042" y="844169"/>
                </a:lnTo>
                <a:lnTo>
                  <a:pt x="1301839" y="844169"/>
                </a:lnTo>
                <a:lnTo>
                  <a:pt x="1125042" y="720598"/>
                </a:lnTo>
                <a:close/>
              </a:path>
            </a:pathLst>
          </a:custGeom>
          <a:solidFill>
            <a:srgbClr val="C0C8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5543" y="581279"/>
            <a:ext cx="2426335" cy="1697989"/>
          </a:xfrm>
          <a:custGeom>
            <a:avLst/>
            <a:gdLst/>
            <a:ahLst/>
            <a:cxnLst/>
            <a:rect l="l" t="t" r="r" b="b"/>
            <a:pathLst>
              <a:path w="2426335" h="1697989">
                <a:moveTo>
                  <a:pt x="2142782" y="0"/>
                </a:moveTo>
                <a:lnTo>
                  <a:pt x="283070" y="0"/>
                </a:lnTo>
                <a:lnTo>
                  <a:pt x="237154" y="3701"/>
                </a:lnTo>
                <a:lnTo>
                  <a:pt x="193597" y="14419"/>
                </a:lnTo>
                <a:lnTo>
                  <a:pt x="152982" y="31570"/>
                </a:lnTo>
                <a:lnTo>
                  <a:pt x="115891" y="54575"/>
                </a:lnTo>
                <a:lnTo>
                  <a:pt x="82908" y="82851"/>
                </a:lnTo>
                <a:lnTo>
                  <a:pt x="54615" y="115817"/>
                </a:lnTo>
                <a:lnTo>
                  <a:pt x="31595" y="152892"/>
                </a:lnTo>
                <a:lnTo>
                  <a:pt x="14430" y="193495"/>
                </a:lnTo>
                <a:lnTo>
                  <a:pt x="3704" y="237043"/>
                </a:lnTo>
                <a:lnTo>
                  <a:pt x="0" y="282956"/>
                </a:lnTo>
                <a:lnTo>
                  <a:pt x="0" y="1414907"/>
                </a:lnTo>
                <a:lnTo>
                  <a:pt x="3704" y="1460823"/>
                </a:lnTo>
                <a:lnTo>
                  <a:pt x="14430" y="1504381"/>
                </a:lnTo>
                <a:lnTo>
                  <a:pt x="31595" y="1544997"/>
                </a:lnTo>
                <a:lnTo>
                  <a:pt x="54615" y="1582089"/>
                </a:lnTo>
                <a:lnTo>
                  <a:pt x="82908" y="1615074"/>
                </a:lnTo>
                <a:lnTo>
                  <a:pt x="115891" y="1643369"/>
                </a:lnTo>
                <a:lnTo>
                  <a:pt x="152982" y="1666391"/>
                </a:lnTo>
                <a:lnTo>
                  <a:pt x="193597" y="1683557"/>
                </a:lnTo>
                <a:lnTo>
                  <a:pt x="237154" y="1694284"/>
                </a:lnTo>
                <a:lnTo>
                  <a:pt x="283070" y="1697990"/>
                </a:lnTo>
                <a:lnTo>
                  <a:pt x="2142782" y="1697990"/>
                </a:lnTo>
                <a:lnTo>
                  <a:pt x="2188698" y="1694284"/>
                </a:lnTo>
                <a:lnTo>
                  <a:pt x="2232256" y="1683557"/>
                </a:lnTo>
                <a:lnTo>
                  <a:pt x="2272872" y="1666391"/>
                </a:lnTo>
                <a:lnTo>
                  <a:pt x="2309964" y="1643369"/>
                </a:lnTo>
                <a:lnTo>
                  <a:pt x="2342949" y="1615074"/>
                </a:lnTo>
                <a:lnTo>
                  <a:pt x="2371244" y="1582089"/>
                </a:lnTo>
                <a:lnTo>
                  <a:pt x="2394266" y="1544997"/>
                </a:lnTo>
                <a:lnTo>
                  <a:pt x="2411432" y="1504381"/>
                </a:lnTo>
                <a:lnTo>
                  <a:pt x="2422159" y="1460823"/>
                </a:lnTo>
                <a:lnTo>
                  <a:pt x="2425865" y="1414907"/>
                </a:lnTo>
                <a:lnTo>
                  <a:pt x="2425865" y="282956"/>
                </a:lnTo>
                <a:lnTo>
                  <a:pt x="2422159" y="237043"/>
                </a:lnTo>
                <a:lnTo>
                  <a:pt x="2411432" y="193495"/>
                </a:lnTo>
                <a:lnTo>
                  <a:pt x="2394266" y="152892"/>
                </a:lnTo>
                <a:lnTo>
                  <a:pt x="2371244" y="115817"/>
                </a:lnTo>
                <a:lnTo>
                  <a:pt x="2342949" y="82851"/>
                </a:lnTo>
                <a:lnTo>
                  <a:pt x="2309964" y="54575"/>
                </a:lnTo>
                <a:lnTo>
                  <a:pt x="2272872" y="31570"/>
                </a:lnTo>
                <a:lnTo>
                  <a:pt x="2232256" y="14419"/>
                </a:lnTo>
                <a:lnTo>
                  <a:pt x="2188698" y="3701"/>
                </a:lnTo>
                <a:lnTo>
                  <a:pt x="2142782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5543" y="581279"/>
            <a:ext cx="2426335" cy="1697989"/>
          </a:xfrm>
          <a:custGeom>
            <a:avLst/>
            <a:gdLst/>
            <a:ahLst/>
            <a:cxnLst/>
            <a:rect l="l" t="t" r="r" b="b"/>
            <a:pathLst>
              <a:path w="2426335" h="1697989">
                <a:moveTo>
                  <a:pt x="0" y="282956"/>
                </a:moveTo>
                <a:lnTo>
                  <a:pt x="3704" y="237043"/>
                </a:lnTo>
                <a:lnTo>
                  <a:pt x="14430" y="193495"/>
                </a:lnTo>
                <a:lnTo>
                  <a:pt x="31595" y="152892"/>
                </a:lnTo>
                <a:lnTo>
                  <a:pt x="54615" y="115817"/>
                </a:lnTo>
                <a:lnTo>
                  <a:pt x="82908" y="82851"/>
                </a:lnTo>
                <a:lnTo>
                  <a:pt x="115891" y="54575"/>
                </a:lnTo>
                <a:lnTo>
                  <a:pt x="152982" y="31570"/>
                </a:lnTo>
                <a:lnTo>
                  <a:pt x="193597" y="14419"/>
                </a:lnTo>
                <a:lnTo>
                  <a:pt x="237154" y="3701"/>
                </a:lnTo>
                <a:lnTo>
                  <a:pt x="283070" y="0"/>
                </a:lnTo>
                <a:lnTo>
                  <a:pt x="2142782" y="0"/>
                </a:lnTo>
                <a:lnTo>
                  <a:pt x="2188698" y="3701"/>
                </a:lnTo>
                <a:lnTo>
                  <a:pt x="2232256" y="14419"/>
                </a:lnTo>
                <a:lnTo>
                  <a:pt x="2272872" y="31570"/>
                </a:lnTo>
                <a:lnTo>
                  <a:pt x="2309964" y="54575"/>
                </a:lnTo>
                <a:lnTo>
                  <a:pt x="2342949" y="82851"/>
                </a:lnTo>
                <a:lnTo>
                  <a:pt x="2371244" y="115817"/>
                </a:lnTo>
                <a:lnTo>
                  <a:pt x="2394266" y="152892"/>
                </a:lnTo>
                <a:lnTo>
                  <a:pt x="2411432" y="193495"/>
                </a:lnTo>
                <a:lnTo>
                  <a:pt x="2422159" y="237043"/>
                </a:lnTo>
                <a:lnTo>
                  <a:pt x="2425865" y="282956"/>
                </a:lnTo>
                <a:lnTo>
                  <a:pt x="2425865" y="1414907"/>
                </a:lnTo>
                <a:lnTo>
                  <a:pt x="2422159" y="1460823"/>
                </a:lnTo>
                <a:lnTo>
                  <a:pt x="2411432" y="1504381"/>
                </a:lnTo>
                <a:lnTo>
                  <a:pt x="2394266" y="1544997"/>
                </a:lnTo>
                <a:lnTo>
                  <a:pt x="2371244" y="1582089"/>
                </a:lnTo>
                <a:lnTo>
                  <a:pt x="2342949" y="1615074"/>
                </a:lnTo>
                <a:lnTo>
                  <a:pt x="2309964" y="1643369"/>
                </a:lnTo>
                <a:lnTo>
                  <a:pt x="2272872" y="1666391"/>
                </a:lnTo>
                <a:lnTo>
                  <a:pt x="2232256" y="1683557"/>
                </a:lnTo>
                <a:lnTo>
                  <a:pt x="2188698" y="1694284"/>
                </a:lnTo>
                <a:lnTo>
                  <a:pt x="2142782" y="1697990"/>
                </a:lnTo>
                <a:lnTo>
                  <a:pt x="283070" y="1697990"/>
                </a:lnTo>
                <a:lnTo>
                  <a:pt x="237154" y="1694284"/>
                </a:lnTo>
                <a:lnTo>
                  <a:pt x="193597" y="1683557"/>
                </a:lnTo>
                <a:lnTo>
                  <a:pt x="152982" y="1666391"/>
                </a:lnTo>
                <a:lnTo>
                  <a:pt x="115891" y="1643369"/>
                </a:lnTo>
                <a:lnTo>
                  <a:pt x="82908" y="1615074"/>
                </a:lnTo>
                <a:lnTo>
                  <a:pt x="54615" y="1582089"/>
                </a:lnTo>
                <a:lnTo>
                  <a:pt x="31595" y="1544997"/>
                </a:lnTo>
                <a:lnTo>
                  <a:pt x="14430" y="1504381"/>
                </a:lnTo>
                <a:lnTo>
                  <a:pt x="3704" y="1460823"/>
                </a:lnTo>
                <a:lnTo>
                  <a:pt x="0" y="1414907"/>
                </a:lnTo>
                <a:lnTo>
                  <a:pt x="0" y="28295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66089" y="885825"/>
            <a:ext cx="2025014" cy="988694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5080" indent="172085">
              <a:lnSpc>
                <a:spcPts val="3620"/>
              </a:lnSpc>
              <a:spcBef>
                <a:spcPts val="505"/>
              </a:spcBef>
            </a:pPr>
            <a:r>
              <a:rPr sz="3300" spc="-5" dirty="0">
                <a:solidFill>
                  <a:srgbClr val="FFFFFF"/>
                </a:solidFill>
                <a:latin typeface="Calibri"/>
                <a:cs typeface="Calibri"/>
              </a:rPr>
              <a:t>Passaggio  di</a:t>
            </a:r>
            <a:r>
              <a:rPr sz="33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300" spc="-15" dirty="0">
                <a:solidFill>
                  <a:srgbClr val="FFFFFF"/>
                </a:solidFill>
                <a:latin typeface="Calibri"/>
                <a:cs typeface="Calibri"/>
              </a:rPr>
              <a:t>proprietà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63036" y="787400"/>
            <a:ext cx="1454785" cy="123380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84785" marR="5080" indent="-172720">
              <a:lnSpc>
                <a:spcPct val="91500"/>
              </a:lnSpc>
              <a:spcBef>
                <a:spcPts val="275"/>
              </a:spcBef>
              <a:buChar char="•"/>
              <a:tabLst>
                <a:tab pos="185420" algn="l"/>
              </a:tabLst>
            </a:pPr>
            <a:r>
              <a:rPr sz="1700" spc="-5" dirty="0">
                <a:latin typeface="Calibri"/>
                <a:cs typeface="Calibri"/>
              </a:rPr>
              <a:t>La compagnia  </a:t>
            </a:r>
            <a:r>
              <a:rPr sz="1700" dirty="0">
                <a:latin typeface="Calibri"/>
                <a:cs typeface="Calibri"/>
              </a:rPr>
              <a:t>viene</a:t>
            </a:r>
            <a:r>
              <a:rPr sz="1700" spc="-105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acqusita  da un </a:t>
            </a:r>
            <a:r>
              <a:rPr sz="1700" spc="-5" dirty="0">
                <a:latin typeface="Calibri"/>
                <a:cs typeface="Calibri"/>
              </a:rPr>
              <a:t>altro  </a:t>
            </a:r>
            <a:r>
              <a:rPr sz="1700" dirty="0">
                <a:latin typeface="Calibri"/>
                <a:cs typeface="Calibri"/>
              </a:rPr>
              <a:t>gruppo  </a:t>
            </a:r>
            <a:r>
              <a:rPr sz="1700" spc="-5" dirty="0">
                <a:latin typeface="Calibri"/>
                <a:cs typeface="Calibri"/>
              </a:rPr>
              <a:t>assicurativo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758948" y="4185920"/>
            <a:ext cx="1640839" cy="1441450"/>
          </a:xfrm>
          <a:custGeom>
            <a:avLst/>
            <a:gdLst/>
            <a:ahLst/>
            <a:cxnLst/>
            <a:rect l="l" t="t" r="r" b="b"/>
            <a:pathLst>
              <a:path w="1640839" h="1441450">
                <a:moveTo>
                  <a:pt x="473201" y="0"/>
                </a:moveTo>
                <a:lnTo>
                  <a:pt x="0" y="0"/>
                </a:lnTo>
                <a:lnTo>
                  <a:pt x="0" y="1317370"/>
                </a:lnTo>
                <a:lnTo>
                  <a:pt x="1124965" y="1317370"/>
                </a:lnTo>
                <a:lnTo>
                  <a:pt x="1124965" y="1441043"/>
                </a:lnTo>
                <a:lnTo>
                  <a:pt x="1640586" y="1080769"/>
                </a:lnTo>
                <a:lnTo>
                  <a:pt x="1301988" y="844168"/>
                </a:lnTo>
                <a:lnTo>
                  <a:pt x="473201" y="844168"/>
                </a:lnTo>
                <a:lnTo>
                  <a:pt x="473201" y="0"/>
                </a:lnTo>
                <a:close/>
              </a:path>
              <a:path w="1640839" h="1441450">
                <a:moveTo>
                  <a:pt x="1124965" y="720470"/>
                </a:moveTo>
                <a:lnTo>
                  <a:pt x="1124965" y="844168"/>
                </a:lnTo>
                <a:lnTo>
                  <a:pt x="1301988" y="844168"/>
                </a:lnTo>
                <a:lnTo>
                  <a:pt x="1124965" y="720470"/>
                </a:lnTo>
                <a:close/>
              </a:path>
            </a:pathLst>
          </a:custGeom>
          <a:solidFill>
            <a:srgbClr val="C0C8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76880" y="2488692"/>
            <a:ext cx="2426335" cy="1697989"/>
          </a:xfrm>
          <a:custGeom>
            <a:avLst/>
            <a:gdLst/>
            <a:ahLst/>
            <a:cxnLst/>
            <a:rect l="l" t="t" r="r" b="b"/>
            <a:pathLst>
              <a:path w="2426335" h="1697989">
                <a:moveTo>
                  <a:pt x="2142871" y="0"/>
                </a:moveTo>
                <a:lnTo>
                  <a:pt x="283082" y="0"/>
                </a:lnTo>
                <a:lnTo>
                  <a:pt x="237166" y="3705"/>
                </a:lnTo>
                <a:lnTo>
                  <a:pt x="193608" y="14432"/>
                </a:lnTo>
                <a:lnTo>
                  <a:pt x="152992" y="31598"/>
                </a:lnTo>
                <a:lnTo>
                  <a:pt x="115900" y="54620"/>
                </a:lnTo>
                <a:lnTo>
                  <a:pt x="82915" y="82915"/>
                </a:lnTo>
                <a:lnTo>
                  <a:pt x="54620" y="115900"/>
                </a:lnTo>
                <a:lnTo>
                  <a:pt x="31598" y="152992"/>
                </a:lnTo>
                <a:lnTo>
                  <a:pt x="14432" y="193608"/>
                </a:lnTo>
                <a:lnTo>
                  <a:pt x="3705" y="237166"/>
                </a:lnTo>
                <a:lnTo>
                  <a:pt x="0" y="283083"/>
                </a:lnTo>
                <a:lnTo>
                  <a:pt x="0" y="1415034"/>
                </a:lnTo>
                <a:lnTo>
                  <a:pt x="3705" y="1460946"/>
                </a:lnTo>
                <a:lnTo>
                  <a:pt x="14432" y="1504494"/>
                </a:lnTo>
                <a:lnTo>
                  <a:pt x="31598" y="1545097"/>
                </a:lnTo>
                <a:lnTo>
                  <a:pt x="54620" y="1582172"/>
                </a:lnTo>
                <a:lnTo>
                  <a:pt x="82915" y="1615138"/>
                </a:lnTo>
                <a:lnTo>
                  <a:pt x="115900" y="1643414"/>
                </a:lnTo>
                <a:lnTo>
                  <a:pt x="152992" y="1666419"/>
                </a:lnTo>
                <a:lnTo>
                  <a:pt x="193608" y="1683570"/>
                </a:lnTo>
                <a:lnTo>
                  <a:pt x="237166" y="1694288"/>
                </a:lnTo>
                <a:lnTo>
                  <a:pt x="283082" y="1697990"/>
                </a:lnTo>
                <a:lnTo>
                  <a:pt x="2142871" y="1697990"/>
                </a:lnTo>
                <a:lnTo>
                  <a:pt x="2188783" y="1694288"/>
                </a:lnTo>
                <a:lnTo>
                  <a:pt x="2232331" y="1683570"/>
                </a:lnTo>
                <a:lnTo>
                  <a:pt x="2272934" y="1666419"/>
                </a:lnTo>
                <a:lnTo>
                  <a:pt x="2310009" y="1643414"/>
                </a:lnTo>
                <a:lnTo>
                  <a:pt x="2342975" y="1615138"/>
                </a:lnTo>
                <a:lnTo>
                  <a:pt x="2371251" y="1582172"/>
                </a:lnTo>
                <a:lnTo>
                  <a:pt x="2394256" y="1545097"/>
                </a:lnTo>
                <a:lnTo>
                  <a:pt x="2411407" y="1504494"/>
                </a:lnTo>
                <a:lnTo>
                  <a:pt x="2422125" y="1460946"/>
                </a:lnTo>
                <a:lnTo>
                  <a:pt x="2425827" y="1415034"/>
                </a:lnTo>
                <a:lnTo>
                  <a:pt x="2425827" y="283083"/>
                </a:lnTo>
                <a:lnTo>
                  <a:pt x="2422125" y="237166"/>
                </a:lnTo>
                <a:lnTo>
                  <a:pt x="2411407" y="193608"/>
                </a:lnTo>
                <a:lnTo>
                  <a:pt x="2394256" y="152992"/>
                </a:lnTo>
                <a:lnTo>
                  <a:pt x="2371251" y="115900"/>
                </a:lnTo>
                <a:lnTo>
                  <a:pt x="2342975" y="82915"/>
                </a:lnTo>
                <a:lnTo>
                  <a:pt x="2310009" y="54620"/>
                </a:lnTo>
                <a:lnTo>
                  <a:pt x="2272934" y="31598"/>
                </a:lnTo>
                <a:lnTo>
                  <a:pt x="2232331" y="14432"/>
                </a:lnTo>
                <a:lnTo>
                  <a:pt x="2188783" y="3705"/>
                </a:lnTo>
                <a:lnTo>
                  <a:pt x="214287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76880" y="2488692"/>
            <a:ext cx="2426335" cy="1697989"/>
          </a:xfrm>
          <a:custGeom>
            <a:avLst/>
            <a:gdLst/>
            <a:ahLst/>
            <a:cxnLst/>
            <a:rect l="l" t="t" r="r" b="b"/>
            <a:pathLst>
              <a:path w="2426335" h="1697989">
                <a:moveTo>
                  <a:pt x="0" y="283083"/>
                </a:moveTo>
                <a:lnTo>
                  <a:pt x="3705" y="237166"/>
                </a:lnTo>
                <a:lnTo>
                  <a:pt x="14432" y="193608"/>
                </a:lnTo>
                <a:lnTo>
                  <a:pt x="31598" y="152992"/>
                </a:lnTo>
                <a:lnTo>
                  <a:pt x="54620" y="115900"/>
                </a:lnTo>
                <a:lnTo>
                  <a:pt x="82915" y="82915"/>
                </a:lnTo>
                <a:lnTo>
                  <a:pt x="115900" y="54620"/>
                </a:lnTo>
                <a:lnTo>
                  <a:pt x="152992" y="31598"/>
                </a:lnTo>
                <a:lnTo>
                  <a:pt x="193608" y="14432"/>
                </a:lnTo>
                <a:lnTo>
                  <a:pt x="237166" y="3705"/>
                </a:lnTo>
                <a:lnTo>
                  <a:pt x="283082" y="0"/>
                </a:lnTo>
                <a:lnTo>
                  <a:pt x="2142871" y="0"/>
                </a:lnTo>
                <a:lnTo>
                  <a:pt x="2188783" y="3705"/>
                </a:lnTo>
                <a:lnTo>
                  <a:pt x="2232331" y="14432"/>
                </a:lnTo>
                <a:lnTo>
                  <a:pt x="2272934" y="31598"/>
                </a:lnTo>
                <a:lnTo>
                  <a:pt x="2310009" y="54620"/>
                </a:lnTo>
                <a:lnTo>
                  <a:pt x="2342975" y="82915"/>
                </a:lnTo>
                <a:lnTo>
                  <a:pt x="2371251" y="115900"/>
                </a:lnTo>
                <a:lnTo>
                  <a:pt x="2394256" y="152992"/>
                </a:lnTo>
                <a:lnTo>
                  <a:pt x="2411407" y="193608"/>
                </a:lnTo>
                <a:lnTo>
                  <a:pt x="2422125" y="237166"/>
                </a:lnTo>
                <a:lnTo>
                  <a:pt x="2425827" y="283083"/>
                </a:lnTo>
                <a:lnTo>
                  <a:pt x="2425827" y="1415034"/>
                </a:lnTo>
                <a:lnTo>
                  <a:pt x="2422125" y="1460946"/>
                </a:lnTo>
                <a:lnTo>
                  <a:pt x="2411407" y="1504494"/>
                </a:lnTo>
                <a:lnTo>
                  <a:pt x="2394256" y="1545097"/>
                </a:lnTo>
                <a:lnTo>
                  <a:pt x="2371251" y="1582172"/>
                </a:lnTo>
                <a:lnTo>
                  <a:pt x="2342975" y="1615138"/>
                </a:lnTo>
                <a:lnTo>
                  <a:pt x="2310009" y="1643414"/>
                </a:lnTo>
                <a:lnTo>
                  <a:pt x="2272934" y="1666419"/>
                </a:lnTo>
                <a:lnTo>
                  <a:pt x="2232331" y="1683570"/>
                </a:lnTo>
                <a:lnTo>
                  <a:pt x="2188783" y="1694288"/>
                </a:lnTo>
                <a:lnTo>
                  <a:pt x="2142871" y="1697990"/>
                </a:lnTo>
                <a:lnTo>
                  <a:pt x="283082" y="1697990"/>
                </a:lnTo>
                <a:lnTo>
                  <a:pt x="237166" y="1694288"/>
                </a:lnTo>
                <a:lnTo>
                  <a:pt x="193608" y="1683570"/>
                </a:lnTo>
                <a:lnTo>
                  <a:pt x="152992" y="1666419"/>
                </a:lnTo>
                <a:lnTo>
                  <a:pt x="115900" y="1643414"/>
                </a:lnTo>
                <a:lnTo>
                  <a:pt x="82915" y="1615138"/>
                </a:lnTo>
                <a:lnTo>
                  <a:pt x="54620" y="1582172"/>
                </a:lnTo>
                <a:lnTo>
                  <a:pt x="31598" y="1545097"/>
                </a:lnTo>
                <a:lnTo>
                  <a:pt x="14432" y="1504494"/>
                </a:lnTo>
                <a:lnTo>
                  <a:pt x="3705" y="1460946"/>
                </a:lnTo>
                <a:lnTo>
                  <a:pt x="0" y="1415034"/>
                </a:lnTo>
                <a:lnTo>
                  <a:pt x="0" y="28308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685414" y="2793568"/>
            <a:ext cx="2010410" cy="98933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615950" marR="5080" indent="-603885">
              <a:lnSpc>
                <a:spcPts val="3620"/>
              </a:lnSpc>
              <a:spcBef>
                <a:spcPts val="505"/>
              </a:spcBef>
            </a:pPr>
            <a:r>
              <a:rPr sz="3300" spc="-15" dirty="0">
                <a:solidFill>
                  <a:srgbClr val="FFFFFF"/>
                </a:solidFill>
                <a:latin typeface="Calibri"/>
                <a:cs typeface="Calibri"/>
              </a:rPr>
              <a:t>Dove </a:t>
            </a:r>
            <a:r>
              <a:rPr sz="3300" spc="-5" dirty="0">
                <a:solidFill>
                  <a:srgbClr val="FFFFFF"/>
                </a:solidFill>
                <a:latin typeface="Calibri"/>
                <a:cs typeface="Calibri"/>
              </a:rPr>
              <a:t>sono</a:t>
            </a:r>
            <a:r>
              <a:rPr sz="33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FFFFFF"/>
                </a:solidFill>
                <a:latin typeface="Calibri"/>
                <a:cs typeface="Calibri"/>
              </a:rPr>
              <a:t>i  </a:t>
            </a:r>
            <a:r>
              <a:rPr sz="3300" spc="-10" dirty="0">
                <a:solidFill>
                  <a:srgbClr val="FFFFFF"/>
                </a:solidFill>
                <a:latin typeface="Calibri"/>
                <a:cs typeface="Calibri"/>
              </a:rPr>
              <a:t>Btp?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74716" y="2932557"/>
            <a:ext cx="1374775" cy="75946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84785" marR="5080" indent="-172720">
              <a:lnSpc>
                <a:spcPct val="91500"/>
              </a:lnSpc>
              <a:spcBef>
                <a:spcPts val="275"/>
              </a:spcBef>
              <a:buChar char="•"/>
              <a:tabLst>
                <a:tab pos="185420" algn="l"/>
              </a:tabLst>
            </a:pPr>
            <a:r>
              <a:rPr sz="1700" spc="-5" dirty="0">
                <a:latin typeface="Calibri"/>
                <a:cs typeface="Calibri"/>
              </a:rPr>
              <a:t>Scetticismo  </a:t>
            </a:r>
            <a:r>
              <a:rPr sz="1700" dirty="0">
                <a:latin typeface="Calibri"/>
                <a:cs typeface="Calibri"/>
              </a:rPr>
              <a:t>p</a:t>
            </a:r>
            <a:r>
              <a:rPr sz="1700" spc="-20" dirty="0">
                <a:latin typeface="Calibri"/>
                <a:cs typeface="Calibri"/>
              </a:rPr>
              <a:t>r</a:t>
            </a:r>
            <a:r>
              <a:rPr sz="1700" spc="-5" dirty="0">
                <a:latin typeface="Calibri"/>
                <a:cs typeface="Calibri"/>
              </a:rPr>
              <a:t>o</a:t>
            </a:r>
            <a:r>
              <a:rPr sz="1700" spc="-50" dirty="0">
                <a:latin typeface="Calibri"/>
                <a:cs typeface="Calibri"/>
              </a:rPr>
              <a:t>f</a:t>
            </a:r>
            <a:r>
              <a:rPr sz="1700" dirty="0">
                <a:latin typeface="Calibri"/>
                <a:cs typeface="Calibri"/>
              </a:rPr>
              <a:t>e</a:t>
            </a:r>
            <a:r>
              <a:rPr sz="1700" spc="5" dirty="0">
                <a:latin typeface="Calibri"/>
                <a:cs typeface="Calibri"/>
              </a:rPr>
              <a:t>s</a:t>
            </a:r>
            <a:r>
              <a:rPr sz="1700" dirty="0">
                <a:latin typeface="Calibri"/>
                <a:cs typeface="Calibri"/>
              </a:rPr>
              <a:t>si</a:t>
            </a:r>
            <a:r>
              <a:rPr sz="1700" spc="-5" dirty="0">
                <a:latin typeface="Calibri"/>
                <a:cs typeface="Calibri"/>
              </a:rPr>
              <a:t>o</a:t>
            </a:r>
            <a:r>
              <a:rPr sz="1700" dirty="0">
                <a:latin typeface="Calibri"/>
                <a:cs typeface="Calibri"/>
              </a:rPr>
              <a:t>na</a:t>
            </a:r>
            <a:r>
              <a:rPr sz="1700" spc="-10" dirty="0">
                <a:latin typeface="Calibri"/>
                <a:cs typeface="Calibri"/>
              </a:rPr>
              <a:t>l</a:t>
            </a:r>
            <a:r>
              <a:rPr sz="1700" dirty="0">
                <a:latin typeface="Calibri"/>
                <a:cs typeface="Calibri"/>
              </a:rPr>
              <a:t>e  del</a:t>
            </a:r>
            <a:r>
              <a:rPr sz="1700" spc="-45" dirty="0">
                <a:latin typeface="Calibri"/>
                <a:cs typeface="Calibri"/>
              </a:rPr>
              <a:t> </a:t>
            </a:r>
            <a:r>
              <a:rPr sz="1700" spc="-5" dirty="0">
                <a:latin typeface="Calibri"/>
                <a:cs typeface="Calibri"/>
              </a:rPr>
              <a:t>revisore,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488179" y="4396104"/>
            <a:ext cx="2426335" cy="1698625"/>
          </a:xfrm>
          <a:custGeom>
            <a:avLst/>
            <a:gdLst/>
            <a:ahLst/>
            <a:cxnLst/>
            <a:rect l="l" t="t" r="r" b="b"/>
            <a:pathLst>
              <a:path w="2426334" h="1698625">
                <a:moveTo>
                  <a:pt x="2142871" y="0"/>
                </a:moveTo>
                <a:lnTo>
                  <a:pt x="283083" y="0"/>
                </a:lnTo>
                <a:lnTo>
                  <a:pt x="237166" y="3705"/>
                </a:lnTo>
                <a:lnTo>
                  <a:pt x="193608" y="14432"/>
                </a:lnTo>
                <a:lnTo>
                  <a:pt x="152992" y="31598"/>
                </a:lnTo>
                <a:lnTo>
                  <a:pt x="115900" y="54620"/>
                </a:lnTo>
                <a:lnTo>
                  <a:pt x="82915" y="82915"/>
                </a:lnTo>
                <a:lnTo>
                  <a:pt x="54620" y="115900"/>
                </a:lnTo>
                <a:lnTo>
                  <a:pt x="31598" y="152992"/>
                </a:lnTo>
                <a:lnTo>
                  <a:pt x="14432" y="193608"/>
                </a:lnTo>
                <a:lnTo>
                  <a:pt x="3705" y="237166"/>
                </a:lnTo>
                <a:lnTo>
                  <a:pt x="0" y="283083"/>
                </a:lnTo>
                <a:lnTo>
                  <a:pt x="0" y="1415046"/>
                </a:lnTo>
                <a:lnTo>
                  <a:pt x="3705" y="1460959"/>
                </a:lnTo>
                <a:lnTo>
                  <a:pt x="14432" y="1504513"/>
                </a:lnTo>
                <a:lnTo>
                  <a:pt x="31598" y="1545126"/>
                </a:lnTo>
                <a:lnTo>
                  <a:pt x="54620" y="1582215"/>
                </a:lnTo>
                <a:lnTo>
                  <a:pt x="82915" y="1615197"/>
                </a:lnTo>
                <a:lnTo>
                  <a:pt x="115900" y="1643489"/>
                </a:lnTo>
                <a:lnTo>
                  <a:pt x="152992" y="1666509"/>
                </a:lnTo>
                <a:lnTo>
                  <a:pt x="193608" y="1683673"/>
                </a:lnTo>
                <a:lnTo>
                  <a:pt x="237166" y="1694399"/>
                </a:lnTo>
                <a:lnTo>
                  <a:pt x="283083" y="1698104"/>
                </a:lnTo>
                <a:lnTo>
                  <a:pt x="2142871" y="1698104"/>
                </a:lnTo>
                <a:lnTo>
                  <a:pt x="2188787" y="1694399"/>
                </a:lnTo>
                <a:lnTo>
                  <a:pt x="2232345" y="1683673"/>
                </a:lnTo>
                <a:lnTo>
                  <a:pt x="2272961" y="1666509"/>
                </a:lnTo>
                <a:lnTo>
                  <a:pt x="2310053" y="1643489"/>
                </a:lnTo>
                <a:lnTo>
                  <a:pt x="2343038" y="1615197"/>
                </a:lnTo>
                <a:lnTo>
                  <a:pt x="2371333" y="1582215"/>
                </a:lnTo>
                <a:lnTo>
                  <a:pt x="2394355" y="1545126"/>
                </a:lnTo>
                <a:lnTo>
                  <a:pt x="2411521" y="1504513"/>
                </a:lnTo>
                <a:lnTo>
                  <a:pt x="2422248" y="1460959"/>
                </a:lnTo>
                <a:lnTo>
                  <a:pt x="2425954" y="1415046"/>
                </a:lnTo>
                <a:lnTo>
                  <a:pt x="2425954" y="283083"/>
                </a:lnTo>
                <a:lnTo>
                  <a:pt x="2422248" y="237166"/>
                </a:lnTo>
                <a:lnTo>
                  <a:pt x="2411521" y="193608"/>
                </a:lnTo>
                <a:lnTo>
                  <a:pt x="2394355" y="152992"/>
                </a:lnTo>
                <a:lnTo>
                  <a:pt x="2371333" y="115900"/>
                </a:lnTo>
                <a:lnTo>
                  <a:pt x="2343038" y="82915"/>
                </a:lnTo>
                <a:lnTo>
                  <a:pt x="2310053" y="54620"/>
                </a:lnTo>
                <a:lnTo>
                  <a:pt x="2272961" y="31598"/>
                </a:lnTo>
                <a:lnTo>
                  <a:pt x="2232345" y="14432"/>
                </a:lnTo>
                <a:lnTo>
                  <a:pt x="2188787" y="3705"/>
                </a:lnTo>
                <a:lnTo>
                  <a:pt x="214287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878451" y="4701667"/>
            <a:ext cx="1648460" cy="98933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416559" marR="5080" indent="-404495">
              <a:lnSpc>
                <a:spcPts val="3629"/>
              </a:lnSpc>
              <a:spcBef>
                <a:spcPts val="495"/>
              </a:spcBef>
            </a:pPr>
            <a:r>
              <a:rPr sz="3300" dirty="0">
                <a:solidFill>
                  <a:srgbClr val="FFFFFF"/>
                </a:solidFill>
                <a:latin typeface="Calibri"/>
                <a:cs typeface="Calibri"/>
              </a:rPr>
              <a:t>Anomalie  </a:t>
            </a:r>
            <a:r>
              <a:rPr sz="3300" spc="-30" dirty="0">
                <a:solidFill>
                  <a:srgbClr val="FFFFFF"/>
                </a:solidFill>
                <a:latin typeface="Calibri"/>
                <a:cs typeface="Calibri"/>
              </a:rPr>
              <a:t>gravi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94017" y="4926584"/>
            <a:ext cx="1477645" cy="57975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84785" marR="5080" indent="-172720">
              <a:lnSpc>
                <a:spcPts val="2090"/>
              </a:lnSpc>
              <a:spcBef>
                <a:spcPts val="325"/>
              </a:spcBef>
              <a:buChar char="•"/>
              <a:tabLst>
                <a:tab pos="185420" algn="l"/>
              </a:tabLst>
            </a:pPr>
            <a:r>
              <a:rPr sz="1900" spc="-5" dirty="0">
                <a:latin typeface="Calibri"/>
                <a:cs typeface="Calibri"/>
              </a:rPr>
              <a:t>Segnalaz</a:t>
            </a:r>
            <a:r>
              <a:rPr sz="1900" spc="-10" dirty="0">
                <a:latin typeface="Calibri"/>
                <a:cs typeface="Calibri"/>
              </a:rPr>
              <a:t>ione  </a:t>
            </a:r>
            <a:r>
              <a:rPr sz="1900" spc="-5" dirty="0">
                <a:latin typeface="Calibri"/>
                <a:cs typeface="Calibri"/>
              </a:rPr>
              <a:t>da</a:t>
            </a:r>
            <a:r>
              <a:rPr sz="1900" spc="-10" dirty="0">
                <a:latin typeface="Calibri"/>
                <a:cs typeface="Calibri"/>
              </a:rPr>
              <a:t> </a:t>
            </a:r>
            <a:r>
              <a:rPr sz="1900" spc="-20" dirty="0">
                <a:latin typeface="Calibri"/>
                <a:cs typeface="Calibri"/>
              </a:rPr>
              <a:t>fare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782692" y="1484757"/>
            <a:ext cx="725805" cy="1083945"/>
          </a:xfrm>
          <a:custGeom>
            <a:avLst/>
            <a:gdLst/>
            <a:ahLst/>
            <a:cxnLst/>
            <a:rect l="l" t="t" r="r" b="b"/>
            <a:pathLst>
              <a:path w="725804" h="1083945">
                <a:moveTo>
                  <a:pt x="711429" y="21047"/>
                </a:moveTo>
                <a:lnTo>
                  <a:pt x="700006" y="26630"/>
                </a:lnTo>
                <a:lnTo>
                  <a:pt x="0" y="1076578"/>
                </a:lnTo>
                <a:lnTo>
                  <a:pt x="10668" y="1083690"/>
                </a:lnTo>
                <a:lnTo>
                  <a:pt x="710666" y="33630"/>
                </a:lnTo>
                <a:lnTo>
                  <a:pt x="711429" y="21047"/>
                </a:lnTo>
                <a:close/>
              </a:path>
              <a:path w="725804" h="1083945">
                <a:moveTo>
                  <a:pt x="725002" y="6984"/>
                </a:moveTo>
                <a:lnTo>
                  <a:pt x="713105" y="6984"/>
                </a:lnTo>
                <a:lnTo>
                  <a:pt x="723773" y="13969"/>
                </a:lnTo>
                <a:lnTo>
                  <a:pt x="710666" y="33630"/>
                </a:lnTo>
                <a:lnTo>
                  <a:pt x="706755" y="98170"/>
                </a:lnTo>
                <a:lnTo>
                  <a:pt x="706628" y="101726"/>
                </a:lnTo>
                <a:lnTo>
                  <a:pt x="709295" y="104647"/>
                </a:lnTo>
                <a:lnTo>
                  <a:pt x="716280" y="105155"/>
                </a:lnTo>
                <a:lnTo>
                  <a:pt x="719328" y="102488"/>
                </a:lnTo>
                <a:lnTo>
                  <a:pt x="719455" y="98932"/>
                </a:lnTo>
                <a:lnTo>
                  <a:pt x="725002" y="6984"/>
                </a:lnTo>
                <a:close/>
              </a:path>
              <a:path w="725804" h="1083945">
                <a:moveTo>
                  <a:pt x="725424" y="0"/>
                </a:moveTo>
                <a:lnTo>
                  <a:pt x="633222" y="45084"/>
                </a:lnTo>
                <a:lnTo>
                  <a:pt x="631952" y="48894"/>
                </a:lnTo>
                <a:lnTo>
                  <a:pt x="633476" y="52069"/>
                </a:lnTo>
                <a:lnTo>
                  <a:pt x="635000" y="55117"/>
                </a:lnTo>
                <a:lnTo>
                  <a:pt x="638810" y="56514"/>
                </a:lnTo>
                <a:lnTo>
                  <a:pt x="700006" y="26630"/>
                </a:lnTo>
                <a:lnTo>
                  <a:pt x="713105" y="6984"/>
                </a:lnTo>
                <a:lnTo>
                  <a:pt x="725002" y="6984"/>
                </a:lnTo>
                <a:lnTo>
                  <a:pt x="725424" y="0"/>
                </a:lnTo>
                <a:close/>
              </a:path>
              <a:path w="725804" h="1083945">
                <a:moveTo>
                  <a:pt x="717954" y="10159"/>
                </a:moveTo>
                <a:lnTo>
                  <a:pt x="712089" y="10159"/>
                </a:lnTo>
                <a:lnTo>
                  <a:pt x="721233" y="16255"/>
                </a:lnTo>
                <a:lnTo>
                  <a:pt x="711429" y="21047"/>
                </a:lnTo>
                <a:lnTo>
                  <a:pt x="710666" y="33630"/>
                </a:lnTo>
                <a:lnTo>
                  <a:pt x="723773" y="13969"/>
                </a:lnTo>
                <a:lnTo>
                  <a:pt x="717954" y="10159"/>
                </a:lnTo>
                <a:close/>
              </a:path>
              <a:path w="725804" h="1083945">
                <a:moveTo>
                  <a:pt x="713105" y="6984"/>
                </a:moveTo>
                <a:lnTo>
                  <a:pt x="700006" y="26630"/>
                </a:lnTo>
                <a:lnTo>
                  <a:pt x="711429" y="21047"/>
                </a:lnTo>
                <a:lnTo>
                  <a:pt x="712089" y="10159"/>
                </a:lnTo>
                <a:lnTo>
                  <a:pt x="717954" y="10159"/>
                </a:lnTo>
                <a:lnTo>
                  <a:pt x="713105" y="6984"/>
                </a:lnTo>
                <a:close/>
              </a:path>
              <a:path w="725804" h="1083945">
                <a:moveTo>
                  <a:pt x="712089" y="10159"/>
                </a:moveTo>
                <a:lnTo>
                  <a:pt x="711429" y="21047"/>
                </a:lnTo>
                <a:lnTo>
                  <a:pt x="721233" y="16255"/>
                </a:lnTo>
                <a:lnTo>
                  <a:pt x="712089" y="10159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850257" y="188595"/>
            <a:ext cx="2232660" cy="1296670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84455" rIns="0" bIns="0" rtlCol="0">
            <a:spAutoFit/>
          </a:bodyPr>
          <a:lstStyle/>
          <a:p>
            <a:pPr marL="118745" marR="114300" indent="1905" algn="ctr">
              <a:lnSpc>
                <a:spcPct val="100000"/>
              </a:lnSpc>
              <a:spcBef>
                <a:spcPts val="665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Sono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gestiti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da una 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società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londinese</a:t>
            </a:r>
            <a:r>
              <a:rPr sz="18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che 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li ha</a:t>
            </a:r>
            <a:r>
              <a:rPr sz="18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prestati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453123" y="1536572"/>
            <a:ext cx="648335" cy="864235"/>
          </a:xfrm>
          <a:custGeom>
            <a:avLst/>
            <a:gdLst/>
            <a:ahLst/>
            <a:cxnLst/>
            <a:rect l="l" t="t" r="r" b="b"/>
            <a:pathLst>
              <a:path w="648334" h="864235">
                <a:moveTo>
                  <a:pt x="648080" y="540130"/>
                </a:moveTo>
                <a:lnTo>
                  <a:pt x="0" y="540130"/>
                </a:lnTo>
                <a:lnTo>
                  <a:pt x="323976" y="864107"/>
                </a:lnTo>
                <a:lnTo>
                  <a:pt x="648080" y="540130"/>
                </a:lnTo>
                <a:close/>
              </a:path>
              <a:path w="648334" h="864235">
                <a:moveTo>
                  <a:pt x="486028" y="0"/>
                </a:moveTo>
                <a:lnTo>
                  <a:pt x="161925" y="0"/>
                </a:lnTo>
                <a:lnTo>
                  <a:pt x="161925" y="540130"/>
                </a:lnTo>
                <a:lnTo>
                  <a:pt x="486028" y="540130"/>
                </a:lnTo>
                <a:lnTo>
                  <a:pt x="48602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453123" y="1536572"/>
            <a:ext cx="648335" cy="864235"/>
          </a:xfrm>
          <a:custGeom>
            <a:avLst/>
            <a:gdLst/>
            <a:ahLst/>
            <a:cxnLst/>
            <a:rect l="l" t="t" r="r" b="b"/>
            <a:pathLst>
              <a:path w="648334" h="864235">
                <a:moveTo>
                  <a:pt x="0" y="540130"/>
                </a:moveTo>
                <a:lnTo>
                  <a:pt x="161925" y="540130"/>
                </a:lnTo>
                <a:lnTo>
                  <a:pt x="161925" y="0"/>
                </a:lnTo>
                <a:lnTo>
                  <a:pt x="486028" y="0"/>
                </a:lnTo>
                <a:lnTo>
                  <a:pt x="486028" y="540130"/>
                </a:lnTo>
                <a:lnTo>
                  <a:pt x="648080" y="540130"/>
                </a:lnTo>
                <a:lnTo>
                  <a:pt x="323976" y="864107"/>
                </a:lnTo>
                <a:lnTo>
                  <a:pt x="0" y="540130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458965" y="2449448"/>
            <a:ext cx="1656714" cy="864235"/>
          </a:xfrm>
          <a:custGeom>
            <a:avLst/>
            <a:gdLst/>
            <a:ahLst/>
            <a:cxnLst/>
            <a:rect l="l" t="t" r="r" b="b"/>
            <a:pathLst>
              <a:path w="1656715" h="864235">
                <a:moveTo>
                  <a:pt x="828039" y="0"/>
                </a:moveTo>
                <a:lnTo>
                  <a:pt x="766240" y="1184"/>
                </a:lnTo>
                <a:lnTo>
                  <a:pt x="705675" y="4684"/>
                </a:lnTo>
                <a:lnTo>
                  <a:pt x="646503" y="10414"/>
                </a:lnTo>
                <a:lnTo>
                  <a:pt x="588886" y="18291"/>
                </a:lnTo>
                <a:lnTo>
                  <a:pt x="532982" y="28232"/>
                </a:lnTo>
                <a:lnTo>
                  <a:pt x="478953" y="40153"/>
                </a:lnTo>
                <a:lnTo>
                  <a:pt x="426958" y="53971"/>
                </a:lnTo>
                <a:lnTo>
                  <a:pt x="377157" y="69602"/>
                </a:lnTo>
                <a:lnTo>
                  <a:pt x="329711" y="86963"/>
                </a:lnTo>
                <a:lnTo>
                  <a:pt x="284779" y="105970"/>
                </a:lnTo>
                <a:lnTo>
                  <a:pt x="242522" y="126539"/>
                </a:lnTo>
                <a:lnTo>
                  <a:pt x="203099" y="148588"/>
                </a:lnTo>
                <a:lnTo>
                  <a:pt x="166672" y="172032"/>
                </a:lnTo>
                <a:lnTo>
                  <a:pt x="133399" y="196788"/>
                </a:lnTo>
                <a:lnTo>
                  <a:pt x="103441" y="222773"/>
                </a:lnTo>
                <a:lnTo>
                  <a:pt x="54110" y="278095"/>
                </a:lnTo>
                <a:lnTo>
                  <a:pt x="19959" y="337329"/>
                </a:lnTo>
                <a:lnTo>
                  <a:pt x="2271" y="399807"/>
                </a:lnTo>
                <a:lnTo>
                  <a:pt x="0" y="432053"/>
                </a:lnTo>
                <a:lnTo>
                  <a:pt x="2271" y="464300"/>
                </a:lnTo>
                <a:lnTo>
                  <a:pt x="19959" y="526778"/>
                </a:lnTo>
                <a:lnTo>
                  <a:pt x="54110" y="586012"/>
                </a:lnTo>
                <a:lnTo>
                  <a:pt x="103441" y="641334"/>
                </a:lnTo>
                <a:lnTo>
                  <a:pt x="133399" y="667319"/>
                </a:lnTo>
                <a:lnTo>
                  <a:pt x="166672" y="692075"/>
                </a:lnTo>
                <a:lnTo>
                  <a:pt x="203099" y="715519"/>
                </a:lnTo>
                <a:lnTo>
                  <a:pt x="242522" y="737568"/>
                </a:lnTo>
                <a:lnTo>
                  <a:pt x="284779" y="758137"/>
                </a:lnTo>
                <a:lnTo>
                  <a:pt x="329711" y="777144"/>
                </a:lnTo>
                <a:lnTo>
                  <a:pt x="377157" y="794505"/>
                </a:lnTo>
                <a:lnTo>
                  <a:pt x="426958" y="810136"/>
                </a:lnTo>
                <a:lnTo>
                  <a:pt x="478953" y="823954"/>
                </a:lnTo>
                <a:lnTo>
                  <a:pt x="532982" y="835875"/>
                </a:lnTo>
                <a:lnTo>
                  <a:pt x="588886" y="845816"/>
                </a:lnTo>
                <a:lnTo>
                  <a:pt x="646503" y="853693"/>
                </a:lnTo>
                <a:lnTo>
                  <a:pt x="705675" y="859423"/>
                </a:lnTo>
                <a:lnTo>
                  <a:pt x="766240" y="862923"/>
                </a:lnTo>
                <a:lnTo>
                  <a:pt x="828039" y="864108"/>
                </a:lnTo>
                <a:lnTo>
                  <a:pt x="889839" y="862923"/>
                </a:lnTo>
                <a:lnTo>
                  <a:pt x="950407" y="859423"/>
                </a:lnTo>
                <a:lnTo>
                  <a:pt x="1009582" y="853693"/>
                </a:lnTo>
                <a:lnTo>
                  <a:pt x="1067204" y="845816"/>
                </a:lnTo>
                <a:lnTo>
                  <a:pt x="1123113" y="835875"/>
                </a:lnTo>
                <a:lnTo>
                  <a:pt x="1177149" y="823954"/>
                </a:lnTo>
                <a:lnTo>
                  <a:pt x="1229151" y="810136"/>
                </a:lnTo>
                <a:lnTo>
                  <a:pt x="1278960" y="794505"/>
                </a:lnTo>
                <a:lnTo>
                  <a:pt x="1326414" y="777144"/>
                </a:lnTo>
                <a:lnTo>
                  <a:pt x="1371355" y="758137"/>
                </a:lnTo>
                <a:lnTo>
                  <a:pt x="1413621" y="737568"/>
                </a:lnTo>
                <a:lnTo>
                  <a:pt x="1453052" y="715519"/>
                </a:lnTo>
                <a:lnTo>
                  <a:pt x="1489488" y="692075"/>
                </a:lnTo>
                <a:lnTo>
                  <a:pt x="1522769" y="667319"/>
                </a:lnTo>
                <a:lnTo>
                  <a:pt x="1552735" y="641334"/>
                </a:lnTo>
                <a:lnTo>
                  <a:pt x="1602080" y="586012"/>
                </a:lnTo>
                <a:lnTo>
                  <a:pt x="1636240" y="526778"/>
                </a:lnTo>
                <a:lnTo>
                  <a:pt x="1653935" y="464300"/>
                </a:lnTo>
                <a:lnTo>
                  <a:pt x="1656207" y="432053"/>
                </a:lnTo>
                <a:lnTo>
                  <a:pt x="1653935" y="399807"/>
                </a:lnTo>
                <a:lnTo>
                  <a:pt x="1636240" y="337329"/>
                </a:lnTo>
                <a:lnTo>
                  <a:pt x="1602080" y="278095"/>
                </a:lnTo>
                <a:lnTo>
                  <a:pt x="1552735" y="222773"/>
                </a:lnTo>
                <a:lnTo>
                  <a:pt x="1522769" y="196788"/>
                </a:lnTo>
                <a:lnTo>
                  <a:pt x="1489488" y="172032"/>
                </a:lnTo>
                <a:lnTo>
                  <a:pt x="1453052" y="148588"/>
                </a:lnTo>
                <a:lnTo>
                  <a:pt x="1413621" y="126539"/>
                </a:lnTo>
                <a:lnTo>
                  <a:pt x="1371355" y="105970"/>
                </a:lnTo>
                <a:lnTo>
                  <a:pt x="1326414" y="86963"/>
                </a:lnTo>
                <a:lnTo>
                  <a:pt x="1278960" y="69602"/>
                </a:lnTo>
                <a:lnTo>
                  <a:pt x="1229151" y="53971"/>
                </a:lnTo>
                <a:lnTo>
                  <a:pt x="1177149" y="40153"/>
                </a:lnTo>
                <a:lnTo>
                  <a:pt x="1123113" y="28232"/>
                </a:lnTo>
                <a:lnTo>
                  <a:pt x="1067204" y="18291"/>
                </a:lnTo>
                <a:lnTo>
                  <a:pt x="1009582" y="10414"/>
                </a:lnTo>
                <a:lnTo>
                  <a:pt x="950407" y="4684"/>
                </a:lnTo>
                <a:lnTo>
                  <a:pt x="889839" y="1184"/>
                </a:lnTo>
                <a:lnTo>
                  <a:pt x="828039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458965" y="2449448"/>
            <a:ext cx="1656714" cy="864235"/>
          </a:xfrm>
          <a:custGeom>
            <a:avLst/>
            <a:gdLst/>
            <a:ahLst/>
            <a:cxnLst/>
            <a:rect l="l" t="t" r="r" b="b"/>
            <a:pathLst>
              <a:path w="1656715" h="864235">
                <a:moveTo>
                  <a:pt x="0" y="432053"/>
                </a:moveTo>
                <a:lnTo>
                  <a:pt x="8977" y="368204"/>
                </a:lnTo>
                <a:lnTo>
                  <a:pt x="35057" y="307265"/>
                </a:lnTo>
                <a:lnTo>
                  <a:pt x="76957" y="249903"/>
                </a:lnTo>
                <a:lnTo>
                  <a:pt x="133399" y="196788"/>
                </a:lnTo>
                <a:lnTo>
                  <a:pt x="166672" y="172032"/>
                </a:lnTo>
                <a:lnTo>
                  <a:pt x="203099" y="148588"/>
                </a:lnTo>
                <a:lnTo>
                  <a:pt x="242522" y="126539"/>
                </a:lnTo>
                <a:lnTo>
                  <a:pt x="284779" y="105970"/>
                </a:lnTo>
                <a:lnTo>
                  <a:pt x="329711" y="86963"/>
                </a:lnTo>
                <a:lnTo>
                  <a:pt x="377157" y="69602"/>
                </a:lnTo>
                <a:lnTo>
                  <a:pt x="426958" y="53971"/>
                </a:lnTo>
                <a:lnTo>
                  <a:pt x="478953" y="40153"/>
                </a:lnTo>
                <a:lnTo>
                  <a:pt x="532982" y="28232"/>
                </a:lnTo>
                <a:lnTo>
                  <a:pt x="588886" y="18291"/>
                </a:lnTo>
                <a:lnTo>
                  <a:pt x="646503" y="10414"/>
                </a:lnTo>
                <a:lnTo>
                  <a:pt x="705675" y="4684"/>
                </a:lnTo>
                <a:lnTo>
                  <a:pt x="766240" y="1184"/>
                </a:lnTo>
                <a:lnTo>
                  <a:pt x="828039" y="0"/>
                </a:lnTo>
                <a:lnTo>
                  <a:pt x="889839" y="1184"/>
                </a:lnTo>
                <a:lnTo>
                  <a:pt x="950407" y="4684"/>
                </a:lnTo>
                <a:lnTo>
                  <a:pt x="1009582" y="10414"/>
                </a:lnTo>
                <a:lnTo>
                  <a:pt x="1067204" y="18291"/>
                </a:lnTo>
                <a:lnTo>
                  <a:pt x="1123113" y="28232"/>
                </a:lnTo>
                <a:lnTo>
                  <a:pt x="1177149" y="40153"/>
                </a:lnTo>
                <a:lnTo>
                  <a:pt x="1229151" y="53971"/>
                </a:lnTo>
                <a:lnTo>
                  <a:pt x="1278960" y="69602"/>
                </a:lnTo>
                <a:lnTo>
                  <a:pt x="1326414" y="86963"/>
                </a:lnTo>
                <a:lnTo>
                  <a:pt x="1371355" y="105970"/>
                </a:lnTo>
                <a:lnTo>
                  <a:pt x="1413621" y="126539"/>
                </a:lnTo>
                <a:lnTo>
                  <a:pt x="1453052" y="148588"/>
                </a:lnTo>
                <a:lnTo>
                  <a:pt x="1489488" y="172032"/>
                </a:lnTo>
                <a:lnTo>
                  <a:pt x="1522769" y="196788"/>
                </a:lnTo>
                <a:lnTo>
                  <a:pt x="1552735" y="222773"/>
                </a:lnTo>
                <a:lnTo>
                  <a:pt x="1602080" y="278095"/>
                </a:lnTo>
                <a:lnTo>
                  <a:pt x="1636240" y="337329"/>
                </a:lnTo>
                <a:lnTo>
                  <a:pt x="1653935" y="399807"/>
                </a:lnTo>
                <a:lnTo>
                  <a:pt x="1656207" y="432053"/>
                </a:lnTo>
                <a:lnTo>
                  <a:pt x="1653935" y="464300"/>
                </a:lnTo>
                <a:lnTo>
                  <a:pt x="1636240" y="526778"/>
                </a:lnTo>
                <a:lnTo>
                  <a:pt x="1602080" y="586012"/>
                </a:lnTo>
                <a:lnTo>
                  <a:pt x="1552735" y="641334"/>
                </a:lnTo>
                <a:lnTo>
                  <a:pt x="1522769" y="667319"/>
                </a:lnTo>
                <a:lnTo>
                  <a:pt x="1489488" y="692075"/>
                </a:lnTo>
                <a:lnTo>
                  <a:pt x="1453052" y="715519"/>
                </a:lnTo>
                <a:lnTo>
                  <a:pt x="1413621" y="737568"/>
                </a:lnTo>
                <a:lnTo>
                  <a:pt x="1371355" y="758137"/>
                </a:lnTo>
                <a:lnTo>
                  <a:pt x="1326414" y="777144"/>
                </a:lnTo>
                <a:lnTo>
                  <a:pt x="1278960" y="794505"/>
                </a:lnTo>
                <a:lnTo>
                  <a:pt x="1229151" y="810136"/>
                </a:lnTo>
                <a:lnTo>
                  <a:pt x="1177149" y="823954"/>
                </a:lnTo>
                <a:lnTo>
                  <a:pt x="1123113" y="835875"/>
                </a:lnTo>
                <a:lnTo>
                  <a:pt x="1067204" y="845816"/>
                </a:lnTo>
                <a:lnTo>
                  <a:pt x="1009582" y="853693"/>
                </a:lnTo>
                <a:lnTo>
                  <a:pt x="950407" y="859423"/>
                </a:lnTo>
                <a:lnTo>
                  <a:pt x="889839" y="862923"/>
                </a:lnTo>
                <a:lnTo>
                  <a:pt x="828039" y="864108"/>
                </a:lnTo>
                <a:lnTo>
                  <a:pt x="766240" y="862923"/>
                </a:lnTo>
                <a:lnTo>
                  <a:pt x="705675" y="859423"/>
                </a:lnTo>
                <a:lnTo>
                  <a:pt x="646503" y="853693"/>
                </a:lnTo>
                <a:lnTo>
                  <a:pt x="588886" y="845816"/>
                </a:lnTo>
                <a:lnTo>
                  <a:pt x="532982" y="835875"/>
                </a:lnTo>
                <a:lnTo>
                  <a:pt x="478953" y="823954"/>
                </a:lnTo>
                <a:lnTo>
                  <a:pt x="426958" y="810136"/>
                </a:lnTo>
                <a:lnTo>
                  <a:pt x="377157" y="794505"/>
                </a:lnTo>
                <a:lnTo>
                  <a:pt x="329711" y="777144"/>
                </a:lnTo>
                <a:lnTo>
                  <a:pt x="284779" y="758137"/>
                </a:lnTo>
                <a:lnTo>
                  <a:pt x="242522" y="737568"/>
                </a:lnTo>
                <a:lnTo>
                  <a:pt x="203099" y="715519"/>
                </a:lnTo>
                <a:lnTo>
                  <a:pt x="166672" y="692075"/>
                </a:lnTo>
                <a:lnTo>
                  <a:pt x="133399" y="667319"/>
                </a:lnTo>
                <a:lnTo>
                  <a:pt x="103441" y="641334"/>
                </a:lnTo>
                <a:lnTo>
                  <a:pt x="54110" y="586012"/>
                </a:lnTo>
                <a:lnTo>
                  <a:pt x="19959" y="526778"/>
                </a:lnTo>
                <a:lnTo>
                  <a:pt x="2271" y="464300"/>
                </a:lnTo>
                <a:lnTo>
                  <a:pt x="0" y="432053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900798" y="2579878"/>
            <a:ext cx="7747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937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Società 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Mal</a:t>
            </a:r>
            <a:r>
              <a:rPr sz="1800" spc="-3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27582" y="4293108"/>
            <a:ext cx="1584325" cy="1152525"/>
          </a:xfrm>
          <a:custGeom>
            <a:avLst/>
            <a:gdLst/>
            <a:ahLst/>
            <a:cxnLst/>
            <a:rect l="l" t="t" r="r" b="b"/>
            <a:pathLst>
              <a:path w="1584325" h="1152525">
                <a:moveTo>
                  <a:pt x="792048" y="0"/>
                </a:moveTo>
                <a:lnTo>
                  <a:pt x="737822" y="1329"/>
                </a:lnTo>
                <a:lnTo>
                  <a:pt x="684576" y="5259"/>
                </a:lnTo>
                <a:lnTo>
                  <a:pt x="632429" y="11704"/>
                </a:lnTo>
                <a:lnTo>
                  <a:pt x="581498" y="20579"/>
                </a:lnTo>
                <a:lnTo>
                  <a:pt x="531901" y="31797"/>
                </a:lnTo>
                <a:lnTo>
                  <a:pt x="483756" y="45273"/>
                </a:lnTo>
                <a:lnTo>
                  <a:pt x="437182" y="60921"/>
                </a:lnTo>
                <a:lnTo>
                  <a:pt x="392296" y="78655"/>
                </a:lnTo>
                <a:lnTo>
                  <a:pt x="349216" y="98389"/>
                </a:lnTo>
                <a:lnTo>
                  <a:pt x="308060" y="120038"/>
                </a:lnTo>
                <a:lnTo>
                  <a:pt x="268947" y="143515"/>
                </a:lnTo>
                <a:lnTo>
                  <a:pt x="231994" y="168735"/>
                </a:lnTo>
                <a:lnTo>
                  <a:pt x="197318" y="195612"/>
                </a:lnTo>
                <a:lnTo>
                  <a:pt x="165040" y="224060"/>
                </a:lnTo>
                <a:lnTo>
                  <a:pt x="135275" y="253993"/>
                </a:lnTo>
                <a:lnTo>
                  <a:pt x="108142" y="285326"/>
                </a:lnTo>
                <a:lnTo>
                  <a:pt x="83760" y="317973"/>
                </a:lnTo>
                <a:lnTo>
                  <a:pt x="62246" y="351847"/>
                </a:lnTo>
                <a:lnTo>
                  <a:pt x="43718" y="386863"/>
                </a:lnTo>
                <a:lnTo>
                  <a:pt x="28294" y="422936"/>
                </a:lnTo>
                <a:lnTo>
                  <a:pt x="16092" y="459979"/>
                </a:lnTo>
                <a:lnTo>
                  <a:pt x="7230" y="497906"/>
                </a:lnTo>
                <a:lnTo>
                  <a:pt x="1827" y="536632"/>
                </a:lnTo>
                <a:lnTo>
                  <a:pt x="0" y="576072"/>
                </a:lnTo>
                <a:lnTo>
                  <a:pt x="1827" y="615511"/>
                </a:lnTo>
                <a:lnTo>
                  <a:pt x="7230" y="654237"/>
                </a:lnTo>
                <a:lnTo>
                  <a:pt x="16092" y="692164"/>
                </a:lnTo>
                <a:lnTo>
                  <a:pt x="28294" y="729207"/>
                </a:lnTo>
                <a:lnTo>
                  <a:pt x="43718" y="765280"/>
                </a:lnTo>
                <a:lnTo>
                  <a:pt x="62246" y="800296"/>
                </a:lnTo>
                <a:lnTo>
                  <a:pt x="83760" y="834170"/>
                </a:lnTo>
                <a:lnTo>
                  <a:pt x="108142" y="866817"/>
                </a:lnTo>
                <a:lnTo>
                  <a:pt x="135275" y="898150"/>
                </a:lnTo>
                <a:lnTo>
                  <a:pt x="165040" y="928083"/>
                </a:lnTo>
                <a:lnTo>
                  <a:pt x="197318" y="956531"/>
                </a:lnTo>
                <a:lnTo>
                  <a:pt x="231994" y="983408"/>
                </a:lnTo>
                <a:lnTo>
                  <a:pt x="268947" y="1008628"/>
                </a:lnTo>
                <a:lnTo>
                  <a:pt x="308060" y="1032105"/>
                </a:lnTo>
                <a:lnTo>
                  <a:pt x="349216" y="1053754"/>
                </a:lnTo>
                <a:lnTo>
                  <a:pt x="392296" y="1073488"/>
                </a:lnTo>
                <a:lnTo>
                  <a:pt x="437182" y="1091222"/>
                </a:lnTo>
                <a:lnTo>
                  <a:pt x="483756" y="1106870"/>
                </a:lnTo>
                <a:lnTo>
                  <a:pt x="531901" y="1120346"/>
                </a:lnTo>
                <a:lnTo>
                  <a:pt x="581498" y="1131564"/>
                </a:lnTo>
                <a:lnTo>
                  <a:pt x="632429" y="1140439"/>
                </a:lnTo>
                <a:lnTo>
                  <a:pt x="684576" y="1146884"/>
                </a:lnTo>
                <a:lnTo>
                  <a:pt x="737822" y="1150814"/>
                </a:lnTo>
                <a:lnTo>
                  <a:pt x="792048" y="1152144"/>
                </a:lnTo>
                <a:lnTo>
                  <a:pt x="846285" y="1150814"/>
                </a:lnTo>
                <a:lnTo>
                  <a:pt x="899542" y="1146884"/>
                </a:lnTo>
                <a:lnTo>
                  <a:pt x="951698" y="1140439"/>
                </a:lnTo>
                <a:lnTo>
                  <a:pt x="1002637" y="1131564"/>
                </a:lnTo>
                <a:lnTo>
                  <a:pt x="1052240" y="1120346"/>
                </a:lnTo>
                <a:lnTo>
                  <a:pt x="1100390" y="1106870"/>
                </a:lnTo>
                <a:lnTo>
                  <a:pt x="1146968" y="1091222"/>
                </a:lnTo>
                <a:lnTo>
                  <a:pt x="1191858" y="1073488"/>
                </a:lnTo>
                <a:lnTo>
                  <a:pt x="1234940" y="1053754"/>
                </a:lnTo>
                <a:lnTo>
                  <a:pt x="1276097" y="1032105"/>
                </a:lnTo>
                <a:lnTo>
                  <a:pt x="1315212" y="1008628"/>
                </a:lnTo>
                <a:lnTo>
                  <a:pt x="1352165" y="983408"/>
                </a:lnTo>
                <a:lnTo>
                  <a:pt x="1386840" y="956531"/>
                </a:lnTo>
                <a:lnTo>
                  <a:pt x="1419118" y="928083"/>
                </a:lnTo>
                <a:lnTo>
                  <a:pt x="1448882" y="898150"/>
                </a:lnTo>
                <a:lnTo>
                  <a:pt x="1476013" y="866817"/>
                </a:lnTo>
                <a:lnTo>
                  <a:pt x="1500394" y="834170"/>
                </a:lnTo>
                <a:lnTo>
                  <a:pt x="1521907" y="800296"/>
                </a:lnTo>
                <a:lnTo>
                  <a:pt x="1540433" y="765280"/>
                </a:lnTo>
                <a:lnTo>
                  <a:pt x="1555856" y="729207"/>
                </a:lnTo>
                <a:lnTo>
                  <a:pt x="1568056" y="692164"/>
                </a:lnTo>
                <a:lnTo>
                  <a:pt x="1576917" y="654237"/>
                </a:lnTo>
                <a:lnTo>
                  <a:pt x="1582320" y="615511"/>
                </a:lnTo>
                <a:lnTo>
                  <a:pt x="1584147" y="576072"/>
                </a:lnTo>
                <a:lnTo>
                  <a:pt x="1582320" y="536632"/>
                </a:lnTo>
                <a:lnTo>
                  <a:pt x="1576917" y="497906"/>
                </a:lnTo>
                <a:lnTo>
                  <a:pt x="1568056" y="459979"/>
                </a:lnTo>
                <a:lnTo>
                  <a:pt x="1555856" y="422936"/>
                </a:lnTo>
                <a:lnTo>
                  <a:pt x="1540433" y="386863"/>
                </a:lnTo>
                <a:lnTo>
                  <a:pt x="1521907" y="351847"/>
                </a:lnTo>
                <a:lnTo>
                  <a:pt x="1500394" y="317973"/>
                </a:lnTo>
                <a:lnTo>
                  <a:pt x="1476013" y="285326"/>
                </a:lnTo>
                <a:lnTo>
                  <a:pt x="1448882" y="253993"/>
                </a:lnTo>
                <a:lnTo>
                  <a:pt x="1419118" y="224060"/>
                </a:lnTo>
                <a:lnTo>
                  <a:pt x="1386840" y="195612"/>
                </a:lnTo>
                <a:lnTo>
                  <a:pt x="1352165" y="168735"/>
                </a:lnTo>
                <a:lnTo>
                  <a:pt x="1315212" y="143515"/>
                </a:lnTo>
                <a:lnTo>
                  <a:pt x="1276097" y="120038"/>
                </a:lnTo>
                <a:lnTo>
                  <a:pt x="1234940" y="98389"/>
                </a:lnTo>
                <a:lnTo>
                  <a:pt x="1191858" y="78655"/>
                </a:lnTo>
                <a:lnTo>
                  <a:pt x="1146968" y="60921"/>
                </a:lnTo>
                <a:lnTo>
                  <a:pt x="1100390" y="45273"/>
                </a:lnTo>
                <a:lnTo>
                  <a:pt x="1052240" y="31797"/>
                </a:lnTo>
                <a:lnTo>
                  <a:pt x="1002637" y="20579"/>
                </a:lnTo>
                <a:lnTo>
                  <a:pt x="951698" y="11704"/>
                </a:lnTo>
                <a:lnTo>
                  <a:pt x="899542" y="5259"/>
                </a:lnTo>
                <a:lnTo>
                  <a:pt x="846285" y="1329"/>
                </a:lnTo>
                <a:lnTo>
                  <a:pt x="79204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27582" y="4293108"/>
            <a:ext cx="1584325" cy="1152525"/>
          </a:xfrm>
          <a:custGeom>
            <a:avLst/>
            <a:gdLst/>
            <a:ahLst/>
            <a:cxnLst/>
            <a:rect l="l" t="t" r="r" b="b"/>
            <a:pathLst>
              <a:path w="1584325" h="1152525">
                <a:moveTo>
                  <a:pt x="0" y="576072"/>
                </a:moveTo>
                <a:lnTo>
                  <a:pt x="1827" y="536632"/>
                </a:lnTo>
                <a:lnTo>
                  <a:pt x="7230" y="497906"/>
                </a:lnTo>
                <a:lnTo>
                  <a:pt x="16092" y="459979"/>
                </a:lnTo>
                <a:lnTo>
                  <a:pt x="28294" y="422936"/>
                </a:lnTo>
                <a:lnTo>
                  <a:pt x="43718" y="386863"/>
                </a:lnTo>
                <a:lnTo>
                  <a:pt x="62246" y="351847"/>
                </a:lnTo>
                <a:lnTo>
                  <a:pt x="83760" y="317973"/>
                </a:lnTo>
                <a:lnTo>
                  <a:pt x="108142" y="285326"/>
                </a:lnTo>
                <a:lnTo>
                  <a:pt x="135275" y="253993"/>
                </a:lnTo>
                <a:lnTo>
                  <a:pt x="165040" y="224060"/>
                </a:lnTo>
                <a:lnTo>
                  <a:pt x="197318" y="195612"/>
                </a:lnTo>
                <a:lnTo>
                  <a:pt x="231994" y="168735"/>
                </a:lnTo>
                <a:lnTo>
                  <a:pt x="268947" y="143515"/>
                </a:lnTo>
                <a:lnTo>
                  <a:pt x="308060" y="120038"/>
                </a:lnTo>
                <a:lnTo>
                  <a:pt x="349216" y="98389"/>
                </a:lnTo>
                <a:lnTo>
                  <a:pt x="392296" y="78655"/>
                </a:lnTo>
                <a:lnTo>
                  <a:pt x="437182" y="60921"/>
                </a:lnTo>
                <a:lnTo>
                  <a:pt x="483756" y="45273"/>
                </a:lnTo>
                <a:lnTo>
                  <a:pt x="531901" y="31797"/>
                </a:lnTo>
                <a:lnTo>
                  <a:pt x="581498" y="20579"/>
                </a:lnTo>
                <a:lnTo>
                  <a:pt x="632429" y="11704"/>
                </a:lnTo>
                <a:lnTo>
                  <a:pt x="684576" y="5259"/>
                </a:lnTo>
                <a:lnTo>
                  <a:pt x="737822" y="1329"/>
                </a:lnTo>
                <a:lnTo>
                  <a:pt x="792048" y="0"/>
                </a:lnTo>
                <a:lnTo>
                  <a:pt x="846285" y="1329"/>
                </a:lnTo>
                <a:lnTo>
                  <a:pt x="899542" y="5259"/>
                </a:lnTo>
                <a:lnTo>
                  <a:pt x="951698" y="11704"/>
                </a:lnTo>
                <a:lnTo>
                  <a:pt x="1002637" y="20579"/>
                </a:lnTo>
                <a:lnTo>
                  <a:pt x="1052240" y="31797"/>
                </a:lnTo>
                <a:lnTo>
                  <a:pt x="1100390" y="45273"/>
                </a:lnTo>
                <a:lnTo>
                  <a:pt x="1146968" y="60921"/>
                </a:lnTo>
                <a:lnTo>
                  <a:pt x="1191858" y="78655"/>
                </a:lnTo>
                <a:lnTo>
                  <a:pt x="1234940" y="98389"/>
                </a:lnTo>
                <a:lnTo>
                  <a:pt x="1276097" y="120038"/>
                </a:lnTo>
                <a:lnTo>
                  <a:pt x="1315212" y="143515"/>
                </a:lnTo>
                <a:lnTo>
                  <a:pt x="1352165" y="168735"/>
                </a:lnTo>
                <a:lnTo>
                  <a:pt x="1386840" y="195612"/>
                </a:lnTo>
                <a:lnTo>
                  <a:pt x="1419118" y="224060"/>
                </a:lnTo>
                <a:lnTo>
                  <a:pt x="1448882" y="253993"/>
                </a:lnTo>
                <a:lnTo>
                  <a:pt x="1476013" y="285326"/>
                </a:lnTo>
                <a:lnTo>
                  <a:pt x="1500394" y="317973"/>
                </a:lnTo>
                <a:lnTo>
                  <a:pt x="1521907" y="351847"/>
                </a:lnTo>
                <a:lnTo>
                  <a:pt x="1540433" y="386863"/>
                </a:lnTo>
                <a:lnTo>
                  <a:pt x="1555856" y="422936"/>
                </a:lnTo>
                <a:lnTo>
                  <a:pt x="1568056" y="459979"/>
                </a:lnTo>
                <a:lnTo>
                  <a:pt x="1576917" y="497906"/>
                </a:lnTo>
                <a:lnTo>
                  <a:pt x="1582320" y="536632"/>
                </a:lnTo>
                <a:lnTo>
                  <a:pt x="1584147" y="576072"/>
                </a:lnTo>
                <a:lnTo>
                  <a:pt x="1582320" y="615511"/>
                </a:lnTo>
                <a:lnTo>
                  <a:pt x="1576917" y="654237"/>
                </a:lnTo>
                <a:lnTo>
                  <a:pt x="1568056" y="692164"/>
                </a:lnTo>
                <a:lnTo>
                  <a:pt x="1555856" y="729207"/>
                </a:lnTo>
                <a:lnTo>
                  <a:pt x="1540433" y="765280"/>
                </a:lnTo>
                <a:lnTo>
                  <a:pt x="1521907" y="800296"/>
                </a:lnTo>
                <a:lnTo>
                  <a:pt x="1500394" y="834170"/>
                </a:lnTo>
                <a:lnTo>
                  <a:pt x="1476013" y="866817"/>
                </a:lnTo>
                <a:lnTo>
                  <a:pt x="1448882" y="898150"/>
                </a:lnTo>
                <a:lnTo>
                  <a:pt x="1419118" y="928083"/>
                </a:lnTo>
                <a:lnTo>
                  <a:pt x="1386840" y="956531"/>
                </a:lnTo>
                <a:lnTo>
                  <a:pt x="1352165" y="983408"/>
                </a:lnTo>
                <a:lnTo>
                  <a:pt x="1315212" y="1008628"/>
                </a:lnTo>
                <a:lnTo>
                  <a:pt x="1276097" y="1032105"/>
                </a:lnTo>
                <a:lnTo>
                  <a:pt x="1234940" y="1053754"/>
                </a:lnTo>
                <a:lnTo>
                  <a:pt x="1191858" y="1073488"/>
                </a:lnTo>
                <a:lnTo>
                  <a:pt x="1146968" y="1091222"/>
                </a:lnTo>
                <a:lnTo>
                  <a:pt x="1100390" y="1106870"/>
                </a:lnTo>
                <a:lnTo>
                  <a:pt x="1052240" y="1120346"/>
                </a:lnTo>
                <a:lnTo>
                  <a:pt x="1002637" y="1131564"/>
                </a:lnTo>
                <a:lnTo>
                  <a:pt x="951698" y="1140439"/>
                </a:lnTo>
                <a:lnTo>
                  <a:pt x="899542" y="1146884"/>
                </a:lnTo>
                <a:lnTo>
                  <a:pt x="846285" y="1150814"/>
                </a:lnTo>
                <a:lnTo>
                  <a:pt x="792048" y="1152144"/>
                </a:lnTo>
                <a:lnTo>
                  <a:pt x="737822" y="1150814"/>
                </a:lnTo>
                <a:lnTo>
                  <a:pt x="684576" y="1146884"/>
                </a:lnTo>
                <a:lnTo>
                  <a:pt x="632429" y="1140439"/>
                </a:lnTo>
                <a:lnTo>
                  <a:pt x="581498" y="1131564"/>
                </a:lnTo>
                <a:lnTo>
                  <a:pt x="531901" y="1120346"/>
                </a:lnTo>
                <a:lnTo>
                  <a:pt x="483756" y="1106870"/>
                </a:lnTo>
                <a:lnTo>
                  <a:pt x="437182" y="1091222"/>
                </a:lnTo>
                <a:lnTo>
                  <a:pt x="392296" y="1073488"/>
                </a:lnTo>
                <a:lnTo>
                  <a:pt x="349216" y="1053754"/>
                </a:lnTo>
                <a:lnTo>
                  <a:pt x="308060" y="1032105"/>
                </a:lnTo>
                <a:lnTo>
                  <a:pt x="268947" y="1008628"/>
                </a:lnTo>
                <a:lnTo>
                  <a:pt x="231994" y="983408"/>
                </a:lnTo>
                <a:lnTo>
                  <a:pt x="197318" y="956531"/>
                </a:lnTo>
                <a:lnTo>
                  <a:pt x="165040" y="928083"/>
                </a:lnTo>
                <a:lnTo>
                  <a:pt x="135275" y="898150"/>
                </a:lnTo>
                <a:lnTo>
                  <a:pt x="108142" y="866817"/>
                </a:lnTo>
                <a:lnTo>
                  <a:pt x="83760" y="834170"/>
                </a:lnTo>
                <a:lnTo>
                  <a:pt x="62246" y="800296"/>
                </a:lnTo>
                <a:lnTo>
                  <a:pt x="43718" y="765280"/>
                </a:lnTo>
                <a:lnTo>
                  <a:pt x="28294" y="729207"/>
                </a:lnTo>
                <a:lnTo>
                  <a:pt x="16092" y="692164"/>
                </a:lnTo>
                <a:lnTo>
                  <a:pt x="7230" y="654237"/>
                </a:lnTo>
                <a:lnTo>
                  <a:pt x="1827" y="615511"/>
                </a:lnTo>
                <a:lnTo>
                  <a:pt x="0" y="576072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317116" y="4705350"/>
            <a:ext cx="6038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Fase</a:t>
            </a:r>
            <a:r>
              <a:rPr sz="18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II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1229994"/>
            <a:ext cx="411987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Il </a:t>
            </a:r>
            <a:r>
              <a:rPr sz="2800" dirty="0"/>
              <a:t>revisore cosa </a:t>
            </a:r>
            <a:r>
              <a:rPr sz="2800" spc="-5" dirty="0"/>
              <a:t>dovrà</a:t>
            </a:r>
            <a:r>
              <a:rPr sz="2800" spc="-45" dirty="0"/>
              <a:t> </a:t>
            </a:r>
            <a:r>
              <a:rPr sz="2800" spc="-5" dirty="0"/>
              <a:t>fare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07542" y="2095322"/>
            <a:ext cx="7527290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Il </a:t>
            </a:r>
            <a:r>
              <a:rPr sz="2400" spc="-15" dirty="0">
                <a:latin typeface="Calibri"/>
                <a:cs typeface="Calibri"/>
              </a:rPr>
              <a:t>revisore valuterà </a:t>
            </a:r>
            <a:r>
              <a:rPr sz="2400" dirty="0">
                <a:latin typeface="Calibri"/>
                <a:cs typeface="Calibri"/>
              </a:rPr>
              <a:t>gli indici </a:t>
            </a:r>
            <a:r>
              <a:rPr sz="2400" spc="-5" dirty="0">
                <a:latin typeface="Calibri"/>
                <a:cs typeface="Calibri"/>
              </a:rPr>
              <a:t>di anomalia </a:t>
            </a:r>
            <a:r>
              <a:rPr sz="2400" dirty="0">
                <a:latin typeface="Calibri"/>
                <a:cs typeface="Calibri"/>
              </a:rPr>
              <a:t>che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caratterizzano</a:t>
            </a:r>
            <a:endParaRPr sz="2400" dirty="0">
              <a:latin typeface="Calibri"/>
              <a:cs typeface="Calibri"/>
            </a:endParaRPr>
          </a:p>
          <a:p>
            <a:pPr marL="12700" marR="5080">
              <a:lnSpc>
                <a:spcPct val="90000"/>
              </a:lnSpc>
              <a:spcBef>
                <a:spcPts val="145"/>
              </a:spcBef>
            </a:pPr>
            <a:r>
              <a:rPr sz="2400" spc="-20" dirty="0">
                <a:latin typeface="Calibri"/>
                <a:cs typeface="Calibri"/>
              </a:rPr>
              <a:t>l’operazione </a:t>
            </a:r>
            <a:r>
              <a:rPr sz="2400" spc="-5" dirty="0">
                <a:latin typeface="Calibri"/>
                <a:cs typeface="Calibri"/>
              </a:rPr>
              <a:t>esaminata, tenendo </a:t>
            </a:r>
            <a:r>
              <a:rPr sz="2400" spc="-15" dirty="0">
                <a:latin typeface="Calibri"/>
                <a:cs typeface="Calibri"/>
              </a:rPr>
              <a:t>presente </a:t>
            </a:r>
            <a:r>
              <a:rPr sz="2400" dirty="0">
                <a:latin typeface="Calibri"/>
                <a:cs typeface="Calibri"/>
              </a:rPr>
              <a:t>che il </a:t>
            </a:r>
            <a:r>
              <a:rPr sz="2400" spc="-5" dirty="0">
                <a:latin typeface="Calibri"/>
                <a:cs typeface="Calibri"/>
              </a:rPr>
              <a:t>suo </a:t>
            </a:r>
            <a:r>
              <a:rPr sz="2400" spc="-20" dirty="0">
                <a:latin typeface="Calibri"/>
                <a:cs typeface="Calibri"/>
              </a:rPr>
              <a:t>operato  </a:t>
            </a:r>
            <a:r>
              <a:rPr sz="2400" spc="-5" dirty="0">
                <a:latin typeface="Calibri"/>
                <a:cs typeface="Calibri"/>
              </a:rPr>
              <a:t>si applica su </a:t>
            </a:r>
            <a:r>
              <a:rPr sz="2400" spc="-10" dirty="0">
                <a:latin typeface="Calibri"/>
                <a:cs typeface="Calibri"/>
              </a:rPr>
              <a:t>operazioni </a:t>
            </a:r>
            <a:r>
              <a:rPr sz="2400" dirty="0">
                <a:latin typeface="Calibri"/>
                <a:cs typeface="Calibri"/>
              </a:rPr>
              <a:t>che </a:t>
            </a:r>
            <a:r>
              <a:rPr sz="2400" spc="-10" dirty="0">
                <a:latin typeface="Calibri"/>
                <a:cs typeface="Calibri"/>
              </a:rPr>
              <a:t>vengono campionate, </a:t>
            </a:r>
            <a:r>
              <a:rPr sz="2400" spc="-15" dirty="0">
                <a:latin typeface="Calibri"/>
                <a:cs typeface="Calibri"/>
              </a:rPr>
              <a:t>qualora </a:t>
            </a:r>
            <a:r>
              <a:rPr sz="2400" spc="-5" dirty="0">
                <a:latin typeface="Calibri"/>
                <a:cs typeface="Calibri"/>
              </a:rPr>
              <a:t>un  </a:t>
            </a:r>
            <a:r>
              <a:rPr sz="2400" spc="-10" dirty="0">
                <a:latin typeface="Calibri"/>
                <a:cs typeface="Calibri"/>
              </a:rPr>
              <a:t>operazione </a:t>
            </a:r>
            <a:r>
              <a:rPr sz="2400" spc="-5" dirty="0">
                <a:latin typeface="Calibri"/>
                <a:cs typeface="Calibri"/>
              </a:rPr>
              <a:t>sia ripetuta </a:t>
            </a:r>
            <a:r>
              <a:rPr sz="2400" dirty="0">
                <a:latin typeface="Calibri"/>
                <a:cs typeface="Calibri"/>
              </a:rPr>
              <a:t>ed </a:t>
            </a:r>
            <a:r>
              <a:rPr sz="2400" spc="-25" dirty="0">
                <a:latin typeface="Calibri"/>
                <a:cs typeface="Calibri"/>
              </a:rPr>
              <a:t>effettuata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0" dirty="0">
                <a:latin typeface="Calibri"/>
                <a:cs typeface="Calibri"/>
              </a:rPr>
              <a:t>maniera </a:t>
            </a:r>
            <a:r>
              <a:rPr sz="2400" dirty="0">
                <a:latin typeface="Calibri"/>
                <a:cs typeface="Calibri"/>
              </a:rPr>
              <a:t>anomala o  </a:t>
            </a:r>
            <a:r>
              <a:rPr sz="2400" spc="-10" dirty="0">
                <a:latin typeface="Calibri"/>
                <a:cs typeface="Calibri"/>
              </a:rPr>
              <a:t>con controparti </a:t>
            </a:r>
            <a:r>
              <a:rPr sz="2400" dirty="0">
                <a:latin typeface="Calibri"/>
                <a:cs typeface="Calibri"/>
              </a:rPr>
              <a:t>anomale </a:t>
            </a:r>
            <a:r>
              <a:rPr sz="2400" spc="-20" dirty="0">
                <a:latin typeface="Calibri"/>
                <a:cs typeface="Calibri"/>
              </a:rPr>
              <a:t>dovrà </a:t>
            </a:r>
            <a:r>
              <a:rPr sz="2400" spc="-10" dirty="0">
                <a:latin typeface="Calibri"/>
                <a:cs typeface="Calibri"/>
              </a:rPr>
              <a:t>sicuramente </a:t>
            </a:r>
            <a:r>
              <a:rPr sz="2400" spc="-5" dirty="0">
                <a:latin typeface="Calibri"/>
                <a:cs typeface="Calibri"/>
              </a:rPr>
              <a:t>segnalarle nel  </a:t>
            </a:r>
            <a:r>
              <a:rPr sz="2400" dirty="0">
                <a:latin typeface="Calibri"/>
                <a:cs typeface="Calibri"/>
              </a:rPr>
              <a:t>modo e </a:t>
            </a:r>
            <a:r>
              <a:rPr sz="2400" spc="-5" dirty="0">
                <a:latin typeface="Calibri"/>
                <a:cs typeface="Calibri"/>
              </a:rPr>
              <a:t>nei </a:t>
            </a:r>
            <a:r>
              <a:rPr sz="2400" dirty="0">
                <a:latin typeface="Calibri"/>
                <a:cs typeface="Calibri"/>
              </a:rPr>
              <a:t>modi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indicati.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07946"/>
            <a:ext cx="8072120" cy="40555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spc="-25" dirty="0">
                <a:latin typeface="Calibri"/>
                <a:cs typeface="Calibri"/>
              </a:rPr>
              <a:t>Per </a:t>
            </a:r>
            <a:r>
              <a:rPr sz="3200" spc="-15" dirty="0">
                <a:latin typeface="Calibri"/>
                <a:cs typeface="Calibri"/>
              </a:rPr>
              <a:t>quanto </a:t>
            </a:r>
            <a:r>
              <a:rPr sz="3200" spc="-5" dirty="0">
                <a:latin typeface="Calibri"/>
                <a:cs typeface="Calibri"/>
              </a:rPr>
              <a:t>riguarda la </a:t>
            </a:r>
            <a:r>
              <a:rPr lang="it-IT" sz="3200" spc="-5" dirty="0">
                <a:latin typeface="Calibri"/>
                <a:cs typeface="Calibri"/>
              </a:rPr>
              <a:t>tempistica della </a:t>
            </a:r>
            <a:r>
              <a:rPr sz="3200" spc="-5" dirty="0" err="1">
                <a:latin typeface="Calibri"/>
                <a:cs typeface="Calibri"/>
              </a:rPr>
              <a:t>segnalazione</a:t>
            </a:r>
            <a:r>
              <a:rPr sz="3200" spc="-5" dirty="0">
                <a:latin typeface="Calibri"/>
                <a:cs typeface="Calibri"/>
              </a:rPr>
              <a:t> di  </a:t>
            </a:r>
            <a:r>
              <a:rPr sz="3200" spc="-10" dirty="0">
                <a:latin typeface="Calibri"/>
                <a:cs typeface="Calibri"/>
              </a:rPr>
              <a:t>operazioni </a:t>
            </a:r>
            <a:r>
              <a:rPr sz="3200" spc="-15" dirty="0">
                <a:latin typeface="Calibri"/>
                <a:cs typeface="Calibri"/>
              </a:rPr>
              <a:t>sospette, </a:t>
            </a:r>
            <a:r>
              <a:rPr sz="3200" dirty="0">
                <a:latin typeface="Calibri"/>
                <a:cs typeface="Calibri"/>
              </a:rPr>
              <a:t>ci </a:t>
            </a:r>
            <a:r>
              <a:rPr sz="3200" spc="-5" dirty="0">
                <a:latin typeface="Calibri"/>
                <a:cs typeface="Calibri"/>
              </a:rPr>
              <a:t>si </a:t>
            </a:r>
            <a:r>
              <a:rPr sz="3200" spc="-20" dirty="0">
                <a:latin typeface="Calibri"/>
                <a:cs typeface="Calibri"/>
              </a:rPr>
              <a:t>rifà </a:t>
            </a:r>
            <a:r>
              <a:rPr sz="3200" dirty="0">
                <a:latin typeface="Calibri"/>
                <a:cs typeface="Calibri"/>
              </a:rPr>
              <a:t>ai </a:t>
            </a:r>
            <a:r>
              <a:rPr sz="3200" spc="-5" dirty="0">
                <a:latin typeface="Calibri"/>
                <a:cs typeface="Calibri"/>
              </a:rPr>
              <a:t>termini </a:t>
            </a:r>
            <a:r>
              <a:rPr sz="3200" spc="-10" dirty="0">
                <a:latin typeface="Calibri"/>
                <a:cs typeface="Calibri"/>
              </a:rPr>
              <a:t>generali,  tenendo </a:t>
            </a:r>
            <a:r>
              <a:rPr sz="3200" spc="-5" dirty="0">
                <a:latin typeface="Calibri"/>
                <a:cs typeface="Calibri"/>
              </a:rPr>
              <a:t>ovviamente </a:t>
            </a:r>
            <a:r>
              <a:rPr sz="3200" spc="-15" dirty="0">
                <a:latin typeface="Calibri"/>
                <a:cs typeface="Calibri"/>
              </a:rPr>
              <a:t>presente </a:t>
            </a:r>
            <a:r>
              <a:rPr sz="3200" dirty="0">
                <a:latin typeface="Calibri"/>
                <a:cs typeface="Calibri"/>
              </a:rPr>
              <a:t>che:</a:t>
            </a:r>
          </a:p>
          <a:p>
            <a:pPr marL="355600" marR="456565" indent="-343535" algn="just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Il </a:t>
            </a:r>
            <a:r>
              <a:rPr sz="3200" spc="-15" dirty="0">
                <a:latin typeface="Calibri"/>
                <a:cs typeface="Calibri"/>
              </a:rPr>
              <a:t>revisore </a:t>
            </a:r>
            <a:r>
              <a:rPr sz="3200" spc="-10" dirty="0">
                <a:latin typeface="Calibri"/>
                <a:cs typeface="Calibri"/>
              </a:rPr>
              <a:t>verifica </a:t>
            </a:r>
            <a:r>
              <a:rPr sz="3200" spc="-35" dirty="0">
                <a:latin typeface="Calibri"/>
                <a:cs typeface="Calibri"/>
              </a:rPr>
              <a:t>“a </a:t>
            </a:r>
            <a:r>
              <a:rPr lang="it-IT" sz="3200" spc="-10" dirty="0">
                <a:latin typeface="Calibri"/>
                <a:cs typeface="Calibri"/>
              </a:rPr>
              <a:t>posteriori</a:t>
            </a:r>
            <a:r>
              <a:rPr sz="3200" spc="-70" dirty="0">
                <a:latin typeface="Calibri"/>
                <a:cs typeface="Calibri"/>
              </a:rPr>
              <a:t>”, </a:t>
            </a:r>
            <a:r>
              <a:rPr sz="3200" spc="-5" dirty="0">
                <a:latin typeface="Calibri"/>
                <a:cs typeface="Calibri"/>
              </a:rPr>
              <a:t>quindi non  </a:t>
            </a:r>
            <a:r>
              <a:rPr sz="3200" dirty="0">
                <a:latin typeface="Calibri"/>
                <a:cs typeface="Calibri"/>
              </a:rPr>
              <a:t>può </a:t>
            </a:r>
            <a:r>
              <a:rPr sz="3200" spc="-10" dirty="0">
                <a:latin typeface="Calibri"/>
                <a:cs typeface="Calibri"/>
              </a:rPr>
              <a:t>segnalare </a:t>
            </a:r>
            <a:r>
              <a:rPr sz="3200" spc="-5" dirty="0">
                <a:latin typeface="Calibri"/>
                <a:cs typeface="Calibri"/>
              </a:rPr>
              <a:t>una </a:t>
            </a:r>
            <a:r>
              <a:rPr sz="3200" spc="-10" dirty="0">
                <a:latin typeface="Calibri"/>
                <a:cs typeface="Calibri"/>
              </a:rPr>
              <a:t>operazione </a:t>
            </a:r>
            <a:r>
              <a:rPr sz="3200" spc="-5" dirty="0">
                <a:latin typeface="Calibri"/>
                <a:cs typeface="Calibri"/>
              </a:rPr>
              <a:t>prima </a:t>
            </a:r>
            <a:r>
              <a:rPr sz="3200" dirty="0">
                <a:latin typeface="Calibri"/>
                <a:cs typeface="Calibri"/>
              </a:rPr>
              <a:t>che </a:t>
            </a:r>
            <a:r>
              <a:rPr sz="3200" spc="-5" dirty="0" err="1">
                <a:latin typeface="Calibri"/>
                <a:cs typeface="Calibri"/>
              </a:rPr>
              <a:t>sia</a:t>
            </a:r>
            <a:r>
              <a:rPr sz="3200" spc="-5" dirty="0">
                <a:latin typeface="Calibri"/>
                <a:cs typeface="Calibri"/>
              </a:rPr>
              <a:t>  </a:t>
            </a:r>
            <a:r>
              <a:rPr sz="3200" spc="-15" dirty="0" err="1">
                <a:latin typeface="Calibri"/>
                <a:cs typeface="Calibri"/>
              </a:rPr>
              <a:t>avvenuta</a:t>
            </a:r>
            <a:r>
              <a:rPr lang="it-IT" sz="3200" spc="-15" dirty="0">
                <a:latin typeface="Calibri"/>
                <a:cs typeface="Calibri"/>
              </a:rPr>
              <a:t>, non </a:t>
            </a:r>
            <a:r>
              <a:rPr lang="it-IT" sz="3200" spc="-15" dirty="0" err="1">
                <a:latin typeface="Calibri"/>
                <a:cs typeface="Calibri"/>
              </a:rPr>
              <a:t>puo’</a:t>
            </a:r>
            <a:r>
              <a:rPr lang="it-IT" sz="3200" spc="-15" dirty="0">
                <a:latin typeface="Calibri"/>
                <a:cs typeface="Calibri"/>
              </a:rPr>
              <a:t> avvalersi del «sospetto» che una operazione stia per compiersi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04072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07946"/>
            <a:ext cx="8073390" cy="34404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Il </a:t>
            </a:r>
            <a:r>
              <a:rPr sz="3200" spc="-15" dirty="0">
                <a:latin typeface="Calibri"/>
                <a:cs typeface="Calibri"/>
              </a:rPr>
              <a:t>revisore </a:t>
            </a:r>
            <a:r>
              <a:rPr sz="3200" spc="-20" dirty="0">
                <a:latin typeface="Calibri"/>
                <a:cs typeface="Calibri"/>
              </a:rPr>
              <a:t>valuterà </a:t>
            </a:r>
            <a:r>
              <a:rPr sz="3200" dirty="0">
                <a:latin typeface="Calibri"/>
                <a:cs typeface="Calibri"/>
              </a:rPr>
              <a:t>gli indici </a:t>
            </a:r>
            <a:r>
              <a:rPr sz="3200" spc="-5" dirty="0">
                <a:latin typeface="Calibri"/>
                <a:cs typeface="Calibri"/>
              </a:rPr>
              <a:t>di </a:t>
            </a:r>
            <a:r>
              <a:rPr sz="3200" dirty="0">
                <a:latin typeface="Calibri"/>
                <a:cs typeface="Calibri"/>
              </a:rPr>
              <a:t>anomalia che  </a:t>
            </a:r>
            <a:r>
              <a:rPr sz="3200" spc="-20" dirty="0">
                <a:latin typeface="Calibri"/>
                <a:cs typeface="Calibri"/>
              </a:rPr>
              <a:t>caratterizzano </a:t>
            </a:r>
            <a:r>
              <a:rPr sz="3200" spc="-30" dirty="0">
                <a:latin typeface="Calibri"/>
                <a:cs typeface="Calibri"/>
              </a:rPr>
              <a:t>l’operazione </a:t>
            </a:r>
            <a:r>
              <a:rPr sz="3200" spc="-10" dirty="0">
                <a:latin typeface="Calibri"/>
                <a:cs typeface="Calibri"/>
              </a:rPr>
              <a:t>esaminata,  tenendo </a:t>
            </a:r>
            <a:r>
              <a:rPr sz="3200" spc="-15" dirty="0">
                <a:latin typeface="Calibri"/>
                <a:cs typeface="Calibri"/>
              </a:rPr>
              <a:t>presente </a:t>
            </a:r>
            <a:r>
              <a:rPr sz="3200" dirty="0">
                <a:latin typeface="Calibri"/>
                <a:cs typeface="Calibri"/>
              </a:rPr>
              <a:t>che </a:t>
            </a:r>
            <a:r>
              <a:rPr sz="3200" i="1" dirty="0">
                <a:latin typeface="Calibri"/>
                <a:cs typeface="Calibri"/>
              </a:rPr>
              <a:t>il </a:t>
            </a:r>
            <a:r>
              <a:rPr sz="3200" i="1" spc="-5" dirty="0">
                <a:latin typeface="Calibri"/>
                <a:cs typeface="Calibri"/>
              </a:rPr>
              <a:t>processo </a:t>
            </a:r>
            <a:r>
              <a:rPr sz="3200" i="1" spc="-10" dirty="0">
                <a:latin typeface="Calibri"/>
                <a:cs typeface="Calibri"/>
              </a:rPr>
              <a:t>valutativo </a:t>
            </a:r>
            <a:r>
              <a:rPr sz="3200" i="1" dirty="0">
                <a:latin typeface="Calibri"/>
                <a:cs typeface="Calibri"/>
              </a:rPr>
              <a:t>a  </a:t>
            </a:r>
            <a:r>
              <a:rPr sz="3200" i="1" spc="-5" dirty="0">
                <a:latin typeface="Calibri"/>
                <a:cs typeface="Calibri"/>
              </a:rPr>
              <a:t>fini </a:t>
            </a:r>
            <a:r>
              <a:rPr sz="3200" i="1" dirty="0">
                <a:latin typeface="Calibri"/>
                <a:cs typeface="Calibri"/>
              </a:rPr>
              <a:t>segnalativi </a:t>
            </a:r>
            <a:r>
              <a:rPr sz="3200" i="1" spc="-5" dirty="0">
                <a:latin typeface="Calibri"/>
                <a:cs typeface="Calibri"/>
              </a:rPr>
              <a:t>scaturisce </a:t>
            </a:r>
            <a:r>
              <a:rPr sz="3200" i="1" dirty="0">
                <a:latin typeface="Calibri"/>
                <a:cs typeface="Calibri"/>
              </a:rPr>
              <a:t>e </a:t>
            </a:r>
            <a:r>
              <a:rPr sz="3200" i="1" spc="-10" dirty="0">
                <a:latin typeface="Calibri"/>
                <a:cs typeface="Calibri"/>
              </a:rPr>
              <a:t>deve  necessariamente svolgersi </a:t>
            </a:r>
            <a:r>
              <a:rPr sz="3200" i="1" dirty="0">
                <a:latin typeface="Calibri"/>
                <a:cs typeface="Calibri"/>
              </a:rPr>
              <a:t>in </a:t>
            </a:r>
            <a:r>
              <a:rPr sz="3200" i="1" spc="-10" dirty="0">
                <a:latin typeface="Calibri"/>
                <a:cs typeface="Calibri"/>
              </a:rPr>
              <a:t>presenza </a:t>
            </a:r>
            <a:r>
              <a:rPr sz="3200" i="1" spc="-5" dirty="0">
                <a:latin typeface="Calibri"/>
                <a:cs typeface="Calibri"/>
              </a:rPr>
              <a:t>di un  operazione anomala </a:t>
            </a:r>
            <a:r>
              <a:rPr sz="3200" i="1" spc="-30" dirty="0">
                <a:latin typeface="Calibri"/>
                <a:cs typeface="Calibri"/>
              </a:rPr>
              <a:t>o, </a:t>
            </a:r>
            <a:r>
              <a:rPr sz="3200" i="1" dirty="0">
                <a:latin typeface="Calibri"/>
                <a:cs typeface="Calibri"/>
              </a:rPr>
              <a:t>più in generale, </a:t>
            </a:r>
            <a:r>
              <a:rPr sz="3200" i="1" spc="-5" dirty="0">
                <a:latin typeface="Calibri"/>
                <a:cs typeface="Calibri"/>
              </a:rPr>
              <a:t>di un  anomalia, </a:t>
            </a:r>
            <a:r>
              <a:rPr sz="3200" i="1" spc="-10" dirty="0">
                <a:latin typeface="Calibri"/>
                <a:cs typeface="Calibri"/>
              </a:rPr>
              <a:t>rilevata </a:t>
            </a:r>
            <a:r>
              <a:rPr sz="3200" i="1" spc="-5" dirty="0">
                <a:latin typeface="Calibri"/>
                <a:cs typeface="Calibri"/>
              </a:rPr>
              <a:t>dal</a:t>
            </a:r>
            <a:r>
              <a:rPr sz="3200" i="1" spc="65" dirty="0">
                <a:latin typeface="Calibri"/>
                <a:cs typeface="Calibri"/>
              </a:rPr>
              <a:t> </a:t>
            </a:r>
            <a:r>
              <a:rPr sz="3200" i="1" spc="-5" dirty="0">
                <a:latin typeface="Calibri"/>
                <a:cs typeface="Calibri"/>
              </a:rPr>
              <a:t>revisore.</a:t>
            </a:r>
            <a:endParaRPr sz="3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64422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07946"/>
            <a:ext cx="8072755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  <a:tab pos="1879600" algn="l"/>
                <a:tab pos="2239645" algn="l"/>
                <a:tab pos="2410460" algn="l"/>
                <a:tab pos="3158490" algn="l"/>
                <a:tab pos="3752850" algn="l"/>
                <a:tab pos="5709920" algn="l"/>
                <a:tab pos="6097270" algn="l"/>
                <a:tab pos="6731634" algn="l"/>
                <a:tab pos="7016115" algn="l"/>
              </a:tabLst>
            </a:pPr>
            <a:r>
              <a:rPr sz="3200" spc="-5" dirty="0">
                <a:latin typeface="Calibri"/>
                <a:cs typeface="Calibri"/>
              </a:rPr>
              <a:t>Ogn</a:t>
            </a:r>
            <a:r>
              <a:rPr sz="3200" spc="5" dirty="0">
                <a:latin typeface="Calibri"/>
                <a:cs typeface="Calibri"/>
              </a:rPr>
              <a:t>u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a	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i		</a:t>
            </a:r>
            <a:r>
              <a:rPr sz="3200" spc="5" dirty="0">
                <a:latin typeface="Calibri"/>
                <a:cs typeface="Calibri"/>
              </a:rPr>
              <a:t>q</a:t>
            </a:r>
            <a:r>
              <a:rPr sz="3200" spc="-5" dirty="0">
                <a:latin typeface="Calibri"/>
                <a:cs typeface="Calibri"/>
              </a:rPr>
              <a:t>ue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spc="-3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	</a:t>
            </a:r>
            <a:r>
              <a:rPr sz="3200" spc="-5" dirty="0">
                <a:latin typeface="Calibri"/>
                <a:cs typeface="Calibri"/>
              </a:rPr>
              <a:t>ope</a:t>
            </a:r>
            <a:r>
              <a:rPr sz="3200" spc="-6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20" dirty="0">
                <a:latin typeface="Calibri"/>
                <a:cs typeface="Calibri"/>
              </a:rPr>
              <a:t>z</a:t>
            </a:r>
            <a:r>
              <a:rPr sz="3200" dirty="0">
                <a:latin typeface="Calibri"/>
                <a:cs typeface="Calibri"/>
              </a:rPr>
              <a:t>ioni	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spc="-2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	</a:t>
            </a:r>
            <a:r>
              <a:rPr sz="3200" spc="-80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orma</a:t>
            </a:r>
            <a:r>
              <a:rPr sz="3200" spc="-5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 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spc="20" dirty="0">
                <a:latin typeface="Calibri"/>
                <a:cs typeface="Calibri"/>
              </a:rPr>
              <a:t>g</a:t>
            </a:r>
            <a:r>
              <a:rPr sz="3200" spc="-25" dirty="0">
                <a:latin typeface="Calibri"/>
                <a:cs typeface="Calibri"/>
              </a:rPr>
              <a:t>g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spc="-55" dirty="0">
                <a:latin typeface="Calibri"/>
                <a:cs typeface="Calibri"/>
              </a:rPr>
              <a:t>t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o		</a:t>
            </a:r>
            <a:r>
              <a:rPr sz="3200" spc="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i	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spc="-55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ocedime</a:t>
            </a:r>
            <a:r>
              <a:rPr sz="3200" spc="-35" dirty="0">
                <a:latin typeface="Calibri"/>
                <a:cs typeface="Calibri"/>
              </a:rPr>
              <a:t>n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o		</a:t>
            </a:r>
            <a:r>
              <a:rPr sz="3200" spc="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i		analisi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9144" y="2583002"/>
            <a:ext cx="772795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2518410" algn="l"/>
                <a:tab pos="2871470" algn="l"/>
                <a:tab pos="3234690" algn="l"/>
                <a:tab pos="3863975" algn="l"/>
                <a:tab pos="4998085" algn="l"/>
                <a:tab pos="6047105" algn="l"/>
                <a:tab pos="7519034" algn="l"/>
              </a:tabLst>
            </a:pPr>
            <a:r>
              <a:rPr sz="3200" spc="-5" dirty="0">
                <a:latin typeface="Calibri"/>
                <a:cs typeface="Calibri"/>
              </a:rPr>
              <a:t>docu</a:t>
            </a:r>
            <a:r>
              <a:rPr sz="3200" spc="-10" dirty="0">
                <a:latin typeface="Calibri"/>
                <a:cs typeface="Calibri"/>
              </a:rPr>
              <a:t>m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30" dirty="0">
                <a:latin typeface="Calibri"/>
                <a:cs typeface="Calibri"/>
              </a:rPr>
              <a:t>n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spc="-60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,		</a:t>
            </a:r>
            <a:r>
              <a:rPr sz="3200" spc="-5" dirty="0">
                <a:latin typeface="Calibri"/>
                <a:cs typeface="Calibri"/>
              </a:rPr>
              <a:t>si</a:t>
            </a:r>
            <a:r>
              <a:rPr sz="3200" dirty="0">
                <a:latin typeface="Calibri"/>
                <a:cs typeface="Calibri"/>
              </a:rPr>
              <a:t>a	</a:t>
            </a:r>
            <a:r>
              <a:rPr sz="3200" spc="10" dirty="0">
                <a:latin typeface="Calibri"/>
                <a:cs typeface="Calibri"/>
              </a:rPr>
              <a:t>c</a:t>
            </a: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	</a:t>
            </a:r>
            <a:r>
              <a:rPr sz="3200" spc="-5" dirty="0">
                <a:latin typeface="Calibri"/>
                <a:cs typeface="Calibri"/>
              </a:rPr>
              <a:t>di</a:t>
            </a:r>
            <a:r>
              <a:rPr sz="3200" dirty="0">
                <a:latin typeface="Calibri"/>
                <a:cs typeface="Calibri"/>
              </a:rPr>
              <a:t>a	luo</a:t>
            </a:r>
            <a:r>
              <a:rPr sz="3200" spc="-15" dirty="0">
                <a:latin typeface="Calibri"/>
                <a:cs typeface="Calibri"/>
              </a:rPr>
              <a:t>g</a:t>
            </a:r>
            <a:r>
              <a:rPr sz="3200" dirty="0">
                <a:latin typeface="Calibri"/>
                <a:cs typeface="Calibri"/>
              </a:rPr>
              <a:t>o	a  </a:t>
            </a:r>
            <a:r>
              <a:rPr sz="3200" spc="-5" dirty="0">
                <a:latin typeface="Calibri"/>
                <a:cs typeface="Calibri"/>
              </a:rPr>
              <a:t>segnalazione,	</a:t>
            </a:r>
            <a:r>
              <a:rPr sz="3200" spc="-10" dirty="0">
                <a:latin typeface="Calibri"/>
                <a:cs typeface="Calibri"/>
              </a:rPr>
              <a:t>sia	</a:t>
            </a:r>
            <a:r>
              <a:rPr sz="3200" dirty="0">
                <a:latin typeface="Calibri"/>
                <a:cs typeface="Calibri"/>
              </a:rPr>
              <a:t>che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79144" y="3558616"/>
            <a:ext cx="655447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592580" algn="l"/>
                <a:tab pos="2256155" algn="l"/>
                <a:tab pos="4766310" algn="l"/>
                <a:tab pos="5334635" algn="l"/>
              </a:tabLst>
            </a:pPr>
            <a:r>
              <a:rPr sz="3200" spc="-10" dirty="0">
                <a:latin typeface="Calibri"/>
                <a:cs typeface="Calibri"/>
              </a:rPr>
              <a:t>seguito	</a:t>
            </a:r>
            <a:r>
              <a:rPr sz="3200" spc="-5" dirty="0">
                <a:latin typeface="Calibri"/>
                <a:cs typeface="Calibri"/>
              </a:rPr>
              <a:t>la	segnalazione	</a:t>
            </a:r>
            <a:r>
              <a:rPr sz="3200" dirty="0">
                <a:latin typeface="Calibri"/>
                <a:cs typeface="Calibri"/>
              </a:rPr>
              <a:t>a	</a:t>
            </a:r>
            <a:r>
              <a:rPr sz="3200" spc="-10" dirty="0">
                <a:latin typeface="Calibri"/>
                <a:cs typeface="Calibri"/>
              </a:rPr>
              <a:t>seguito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7953" y="3071241"/>
            <a:ext cx="3649979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  <a:tabLst>
                <a:tab pos="1769110" algn="l"/>
                <a:tab pos="2679065" algn="l"/>
              </a:tabLst>
            </a:pPr>
            <a:r>
              <a:rPr sz="3200" dirty="0">
                <a:latin typeface="Calibri"/>
                <a:cs typeface="Calibri"/>
              </a:rPr>
              <a:t>al</a:t>
            </a:r>
            <a:r>
              <a:rPr sz="3200" spc="10" dirty="0">
                <a:latin typeface="Calibri"/>
                <a:cs typeface="Calibri"/>
              </a:rPr>
              <a:t>l</a:t>
            </a:r>
            <a:r>
              <a:rPr sz="3200" spc="-225" dirty="0">
                <a:latin typeface="Calibri"/>
                <a:cs typeface="Calibri"/>
              </a:rPr>
              <a:t>’</a:t>
            </a:r>
            <a:r>
              <a:rPr sz="3200" dirty="0">
                <a:latin typeface="Calibri"/>
                <a:cs typeface="Calibri"/>
              </a:rPr>
              <a:t>analisi	</a:t>
            </a:r>
            <a:r>
              <a:rPr sz="3200" spc="-5" dirty="0">
                <a:latin typeface="Calibri"/>
                <a:cs typeface="Calibri"/>
              </a:rPr>
              <a:t>no</a:t>
            </a:r>
            <a:r>
              <a:rPr sz="3200" dirty="0">
                <a:latin typeface="Calibri"/>
                <a:cs typeface="Calibri"/>
              </a:rPr>
              <a:t>n	</a:t>
            </a:r>
            <a:r>
              <a:rPr sz="3200" spc="-55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accia</a:t>
            </a:r>
            <a:endParaRPr sz="3200">
              <a:latin typeface="Calibri"/>
              <a:cs typeface="Calibri"/>
            </a:endParaRPr>
          </a:p>
          <a:p>
            <a:pPr marR="5715" algn="r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de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la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9144" y="4046982"/>
            <a:ext cx="541147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latin typeface="Calibri"/>
                <a:cs typeface="Calibri"/>
              </a:rPr>
              <a:t>valutazione </a:t>
            </a:r>
            <a:r>
              <a:rPr sz="3200" spc="-20" dirty="0">
                <a:latin typeface="Calibri"/>
                <a:cs typeface="Calibri"/>
              </a:rPr>
              <a:t>operata </a:t>
            </a:r>
            <a:r>
              <a:rPr sz="3200" spc="-5" dirty="0">
                <a:latin typeface="Calibri"/>
                <a:cs typeface="Calibri"/>
              </a:rPr>
              <a:t>dal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revisore.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11285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37741"/>
            <a:ext cx="8074659" cy="3807708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819"/>
              </a:spcBef>
            </a:pPr>
            <a:r>
              <a:rPr sz="3000" spc="-5" dirty="0">
                <a:latin typeface="Calibri"/>
                <a:cs typeface="Calibri"/>
              </a:rPr>
              <a:t>Il </a:t>
            </a:r>
            <a:r>
              <a:rPr sz="3000" spc="-10" dirty="0">
                <a:latin typeface="Calibri"/>
                <a:cs typeface="Calibri"/>
              </a:rPr>
              <a:t>caso </a:t>
            </a:r>
            <a:r>
              <a:rPr sz="3000" spc="-5" dirty="0">
                <a:latin typeface="Calibri"/>
                <a:cs typeface="Calibri"/>
              </a:rPr>
              <a:t>che </a:t>
            </a:r>
            <a:r>
              <a:rPr sz="3000" dirty="0">
                <a:latin typeface="Calibri"/>
                <a:cs typeface="Calibri"/>
              </a:rPr>
              <a:t>si </a:t>
            </a:r>
            <a:r>
              <a:rPr sz="3000" spc="-15" dirty="0">
                <a:latin typeface="Calibri"/>
                <a:cs typeface="Calibri"/>
              </a:rPr>
              <a:t>potrà </a:t>
            </a:r>
            <a:r>
              <a:rPr sz="3000" spc="-20" dirty="0">
                <a:latin typeface="Calibri"/>
                <a:cs typeface="Calibri"/>
              </a:rPr>
              <a:t>presentare </a:t>
            </a:r>
            <a:r>
              <a:rPr sz="3000" spc="-10" dirty="0">
                <a:latin typeface="Calibri"/>
                <a:cs typeface="Calibri"/>
              </a:rPr>
              <a:t>più </a:t>
            </a:r>
            <a:r>
              <a:rPr sz="3000" spc="-5" dirty="0">
                <a:latin typeface="Calibri"/>
                <a:cs typeface="Calibri"/>
              </a:rPr>
              <a:t>di </a:t>
            </a:r>
            <a:r>
              <a:rPr sz="3000" spc="-20" dirty="0">
                <a:latin typeface="Calibri"/>
                <a:cs typeface="Calibri"/>
              </a:rPr>
              <a:t>frequente </a:t>
            </a:r>
            <a:r>
              <a:rPr sz="3000" dirty="0">
                <a:latin typeface="Calibri"/>
                <a:cs typeface="Calibri"/>
              </a:rPr>
              <a:t>al  </a:t>
            </a:r>
            <a:r>
              <a:rPr sz="3000" spc="-15" dirty="0">
                <a:latin typeface="Calibri"/>
                <a:cs typeface="Calibri"/>
              </a:rPr>
              <a:t>revisore </a:t>
            </a:r>
            <a:r>
              <a:rPr sz="3000" dirty="0">
                <a:latin typeface="Calibri"/>
                <a:cs typeface="Calibri"/>
              </a:rPr>
              <a:t>è </a:t>
            </a:r>
            <a:r>
              <a:rPr sz="3000" spc="-10" dirty="0">
                <a:latin typeface="Calibri"/>
                <a:cs typeface="Calibri"/>
              </a:rPr>
              <a:t>quello </a:t>
            </a:r>
            <a:r>
              <a:rPr sz="3000" dirty="0">
                <a:latin typeface="Calibri"/>
                <a:cs typeface="Calibri"/>
              </a:rPr>
              <a:t>dei </a:t>
            </a:r>
            <a:r>
              <a:rPr sz="3000" spc="-15" dirty="0">
                <a:latin typeface="Calibri"/>
                <a:cs typeface="Calibri"/>
              </a:rPr>
              <a:t>delitti </a:t>
            </a:r>
            <a:r>
              <a:rPr sz="3000" spc="-10" dirty="0">
                <a:latin typeface="Calibri"/>
                <a:cs typeface="Calibri"/>
              </a:rPr>
              <a:t>fiscali: </a:t>
            </a:r>
            <a:r>
              <a:rPr sz="3000" dirty="0">
                <a:latin typeface="Calibri"/>
                <a:cs typeface="Calibri"/>
              </a:rPr>
              <a:t>è </a:t>
            </a:r>
            <a:r>
              <a:rPr sz="3000" spc="-5" dirty="0">
                <a:latin typeface="Calibri"/>
                <a:cs typeface="Calibri"/>
              </a:rPr>
              <a:t>ormai </a:t>
            </a:r>
            <a:r>
              <a:rPr sz="3000" spc="-20" dirty="0">
                <a:latin typeface="Calibri"/>
                <a:cs typeface="Calibri"/>
              </a:rPr>
              <a:t>acclarata  </a:t>
            </a:r>
            <a:r>
              <a:rPr sz="3000" spc="-5" dirty="0">
                <a:latin typeface="Calibri"/>
                <a:cs typeface="Calibri"/>
              </a:rPr>
              <a:t>la </a:t>
            </a:r>
            <a:r>
              <a:rPr sz="3000" spc="-10" dirty="0">
                <a:latin typeface="Calibri"/>
                <a:cs typeface="Calibri"/>
              </a:rPr>
              <a:t>correlazione </a:t>
            </a:r>
            <a:r>
              <a:rPr sz="3000" spc="-20" dirty="0">
                <a:latin typeface="Calibri"/>
                <a:cs typeface="Calibri"/>
              </a:rPr>
              <a:t>tra </a:t>
            </a:r>
            <a:r>
              <a:rPr sz="3000" spc="-15" dirty="0">
                <a:latin typeface="Calibri"/>
                <a:cs typeface="Calibri"/>
              </a:rPr>
              <a:t>reati </a:t>
            </a:r>
            <a:r>
              <a:rPr sz="3000" spc="-10" dirty="0">
                <a:latin typeface="Calibri"/>
                <a:cs typeface="Calibri"/>
              </a:rPr>
              <a:t>fiscali </a:t>
            </a:r>
            <a:r>
              <a:rPr sz="3000" dirty="0">
                <a:latin typeface="Calibri"/>
                <a:cs typeface="Calibri"/>
              </a:rPr>
              <a:t>e riciclaggio. Il GAFI,  </a:t>
            </a:r>
            <a:r>
              <a:rPr sz="3000" spc="-5" dirty="0">
                <a:latin typeface="Calibri"/>
                <a:cs typeface="Calibri"/>
              </a:rPr>
              <a:t>Gruppo di </a:t>
            </a:r>
            <a:r>
              <a:rPr sz="3000" dirty="0">
                <a:latin typeface="Calibri"/>
                <a:cs typeface="Calibri"/>
              </a:rPr>
              <a:t>Azione </a:t>
            </a:r>
            <a:r>
              <a:rPr sz="3000" spc="-5" dirty="0">
                <a:latin typeface="Calibri"/>
                <a:cs typeface="Calibri"/>
              </a:rPr>
              <a:t>Finanziaria </a:t>
            </a:r>
            <a:r>
              <a:rPr sz="3000" spc="-10" dirty="0">
                <a:latin typeface="Calibri"/>
                <a:cs typeface="Calibri"/>
              </a:rPr>
              <a:t>Internazionale, </a:t>
            </a:r>
            <a:r>
              <a:rPr sz="3000" dirty="0">
                <a:latin typeface="Calibri"/>
                <a:cs typeface="Calibri"/>
              </a:rPr>
              <a:t>ha </a:t>
            </a:r>
            <a:r>
              <a:rPr sz="3000" spc="-5" dirty="0">
                <a:latin typeface="Calibri"/>
                <a:cs typeface="Calibri"/>
              </a:rPr>
              <a:t>da  </a:t>
            </a:r>
            <a:r>
              <a:rPr sz="3000" spc="-10" dirty="0">
                <a:latin typeface="Calibri"/>
                <a:cs typeface="Calibri"/>
              </a:rPr>
              <a:t>tempo inserito </a:t>
            </a:r>
            <a:r>
              <a:rPr sz="3000" spc="-15" dirty="0">
                <a:latin typeface="Calibri"/>
                <a:cs typeface="Calibri"/>
              </a:rPr>
              <a:t>tali  reati  </a:t>
            </a:r>
            <a:r>
              <a:rPr sz="3000" spc="-10" dirty="0">
                <a:latin typeface="Calibri"/>
                <a:cs typeface="Calibri"/>
              </a:rPr>
              <a:t>nel </a:t>
            </a:r>
            <a:r>
              <a:rPr sz="3000" spc="-20" dirty="0">
                <a:latin typeface="Calibri"/>
                <a:cs typeface="Calibri"/>
              </a:rPr>
              <a:t>novero </a:t>
            </a:r>
            <a:r>
              <a:rPr sz="3000" spc="-10" dirty="0">
                <a:latin typeface="Calibri"/>
                <a:cs typeface="Calibri"/>
              </a:rPr>
              <a:t>dei </a:t>
            </a:r>
            <a:r>
              <a:rPr sz="3000" spc="-15" dirty="0">
                <a:latin typeface="Calibri"/>
                <a:cs typeface="Calibri"/>
              </a:rPr>
              <a:t>reati  </a:t>
            </a:r>
            <a:r>
              <a:rPr sz="3000" spc="-10" dirty="0">
                <a:latin typeface="Calibri"/>
                <a:cs typeface="Calibri"/>
              </a:rPr>
              <a:t>presupposto. </a:t>
            </a:r>
            <a:r>
              <a:rPr lang="it-IT" sz="3000" spc="-5" dirty="0">
                <a:latin typeface="Calibri"/>
                <a:cs typeface="Calibri"/>
              </a:rPr>
              <a:t>I vari gradi di giudizio ormai confermano </a:t>
            </a:r>
            <a:r>
              <a:rPr sz="3000" dirty="0" err="1">
                <a:latin typeface="Calibri"/>
                <a:cs typeface="Calibri"/>
              </a:rPr>
              <a:t>che</a:t>
            </a:r>
            <a:r>
              <a:rPr sz="3000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anche </a:t>
            </a:r>
            <a:r>
              <a:rPr sz="3000" spc="-5" dirty="0">
                <a:latin typeface="Calibri"/>
                <a:cs typeface="Calibri"/>
              </a:rPr>
              <a:t>il  risparmio </a:t>
            </a:r>
            <a:r>
              <a:rPr sz="3000" spc="-10" dirty="0">
                <a:latin typeface="Calibri"/>
                <a:cs typeface="Calibri"/>
              </a:rPr>
              <a:t>d’imposta, </a:t>
            </a:r>
            <a:r>
              <a:rPr sz="3000" spc="-15" dirty="0">
                <a:latin typeface="Calibri"/>
                <a:cs typeface="Calibri"/>
              </a:rPr>
              <a:t>conseguente  </a:t>
            </a:r>
            <a:r>
              <a:rPr sz="3000" spc="-5" dirty="0">
                <a:latin typeface="Calibri"/>
                <a:cs typeface="Calibri"/>
              </a:rPr>
              <a:t>ad un </a:t>
            </a:r>
            <a:r>
              <a:rPr sz="3000" spc="-15" dirty="0">
                <a:latin typeface="Calibri"/>
                <a:cs typeface="Calibri"/>
              </a:rPr>
              <a:t>delitto  </a:t>
            </a:r>
            <a:r>
              <a:rPr sz="3000" spc="-10" dirty="0">
                <a:latin typeface="Calibri"/>
                <a:cs typeface="Calibri"/>
              </a:rPr>
              <a:t>fiscale, </a:t>
            </a:r>
            <a:r>
              <a:rPr sz="3000" spc="-5" dirty="0">
                <a:latin typeface="Calibri"/>
                <a:cs typeface="Calibri"/>
              </a:rPr>
              <a:t>può </a:t>
            </a:r>
            <a:r>
              <a:rPr sz="3000" spc="-10" dirty="0">
                <a:latin typeface="Calibri"/>
                <a:cs typeface="Calibri"/>
              </a:rPr>
              <a:t>essere </a:t>
            </a:r>
            <a:r>
              <a:rPr sz="3000" spc="-25" dirty="0">
                <a:latin typeface="Calibri"/>
                <a:cs typeface="Calibri"/>
              </a:rPr>
              <a:t>reato </a:t>
            </a:r>
            <a:r>
              <a:rPr sz="3000" spc="-15" dirty="0">
                <a:latin typeface="Calibri"/>
                <a:cs typeface="Calibri"/>
              </a:rPr>
              <a:t>presupposto, ove   naturalmente</a:t>
            </a:r>
            <a:r>
              <a:rPr sz="3000" spc="645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si </a:t>
            </a:r>
            <a:r>
              <a:rPr sz="3000" spc="-5" dirty="0">
                <a:latin typeface="Calibri"/>
                <a:cs typeface="Calibri"/>
              </a:rPr>
              <a:t>sia in </a:t>
            </a:r>
            <a:r>
              <a:rPr sz="3000" spc="-15" dirty="0">
                <a:latin typeface="Calibri"/>
                <a:cs typeface="Calibri"/>
              </a:rPr>
              <a:t>presenza  </a:t>
            </a:r>
            <a:r>
              <a:rPr sz="3000" spc="-5" dirty="0">
                <a:latin typeface="Calibri"/>
                <a:cs typeface="Calibri"/>
              </a:rPr>
              <a:t>di un </a:t>
            </a:r>
            <a:r>
              <a:rPr sz="3000" spc="-20" dirty="0">
                <a:latin typeface="Calibri"/>
                <a:cs typeface="Calibri"/>
              </a:rPr>
              <a:t>delitto  </a:t>
            </a:r>
            <a:r>
              <a:rPr sz="3000" spc="-10" dirty="0">
                <a:latin typeface="Calibri"/>
                <a:cs typeface="Calibri"/>
              </a:rPr>
              <a:t>tributario.</a:t>
            </a:r>
            <a:endParaRPr sz="3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05601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542" y="1229994"/>
            <a:ext cx="18649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Con</a:t>
            </a:r>
            <a:r>
              <a:rPr sz="2800" spc="5" dirty="0"/>
              <a:t>c</a:t>
            </a:r>
            <a:r>
              <a:rPr sz="2800" spc="-5" dirty="0"/>
              <a:t>l</a:t>
            </a:r>
            <a:r>
              <a:rPr sz="2800" dirty="0"/>
              <a:t>u</a:t>
            </a:r>
            <a:r>
              <a:rPr sz="2800" spc="-5" dirty="0"/>
              <a:t>s</a:t>
            </a:r>
            <a:r>
              <a:rPr sz="2800" dirty="0"/>
              <a:t>i</a:t>
            </a:r>
            <a:r>
              <a:rPr sz="2800" spc="-5" dirty="0"/>
              <a:t>o</a:t>
            </a:r>
            <a:r>
              <a:rPr sz="2800" dirty="0"/>
              <a:t>n</a:t>
            </a:r>
            <a:r>
              <a:rPr sz="2800" spc="-5" dirty="0"/>
              <a:t>i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07542" y="1802638"/>
            <a:ext cx="7731759" cy="216598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7620" algn="just">
              <a:lnSpc>
                <a:spcPts val="2600"/>
              </a:lnSpc>
              <a:spcBef>
                <a:spcPts val="420"/>
              </a:spcBef>
            </a:pPr>
            <a:r>
              <a:rPr sz="2400" spc="-5" dirty="0">
                <a:latin typeface="Calibri"/>
                <a:cs typeface="Calibri"/>
              </a:rPr>
              <a:t>Il </a:t>
            </a:r>
            <a:r>
              <a:rPr sz="2400" spc="-15" dirty="0">
                <a:latin typeface="Calibri"/>
                <a:cs typeface="Calibri"/>
              </a:rPr>
              <a:t>revisore dovrà </a:t>
            </a:r>
            <a:r>
              <a:rPr sz="2400" spc="-10" dirty="0">
                <a:latin typeface="Calibri"/>
                <a:cs typeface="Calibri"/>
              </a:rPr>
              <a:t>sempre applicare </a:t>
            </a:r>
            <a:r>
              <a:rPr sz="2400" dirty="0">
                <a:latin typeface="Calibri"/>
                <a:cs typeface="Calibri"/>
              </a:rPr>
              <a:t>lo </a:t>
            </a:r>
            <a:r>
              <a:rPr sz="2400" spc="-10" dirty="0">
                <a:latin typeface="Calibri"/>
                <a:cs typeface="Calibri"/>
              </a:rPr>
              <a:t>scetticismo professionale  </a:t>
            </a:r>
            <a:r>
              <a:rPr sz="2400" dirty="0">
                <a:latin typeface="Calibri"/>
                <a:cs typeface="Calibri"/>
              </a:rPr>
              <a:t>e </a:t>
            </a:r>
            <a:r>
              <a:rPr sz="2400" spc="-10" dirty="0">
                <a:latin typeface="Calibri"/>
                <a:cs typeface="Calibri"/>
              </a:rPr>
              <a:t>comprendere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5" dirty="0">
                <a:latin typeface="Calibri"/>
                <a:cs typeface="Calibri"/>
              </a:rPr>
              <a:t>fondo </a:t>
            </a:r>
            <a:r>
              <a:rPr sz="2400" spc="-30" dirty="0">
                <a:latin typeface="Calibri"/>
                <a:cs typeface="Calibri"/>
              </a:rPr>
              <a:t>l’attività </a:t>
            </a:r>
            <a:r>
              <a:rPr sz="2400" spc="-10" dirty="0">
                <a:latin typeface="Calibri"/>
                <a:cs typeface="Calibri"/>
              </a:rPr>
              <a:t>esercitata </a:t>
            </a:r>
            <a:r>
              <a:rPr sz="2400" spc="-5" dirty="0">
                <a:latin typeface="Calibri"/>
                <a:cs typeface="Calibri"/>
              </a:rPr>
              <a:t>dal </a:t>
            </a:r>
            <a:r>
              <a:rPr sz="2400" spc="-10" dirty="0">
                <a:latin typeface="Calibri"/>
                <a:cs typeface="Calibri"/>
              </a:rPr>
              <a:t>proprio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cliente.</a:t>
            </a:r>
            <a:endParaRPr sz="2400">
              <a:latin typeface="Calibri"/>
              <a:cs typeface="Calibri"/>
            </a:endParaRPr>
          </a:p>
          <a:p>
            <a:pPr marL="12700" marR="5080" indent="68580" algn="just">
              <a:lnSpc>
                <a:spcPct val="90000"/>
              </a:lnSpc>
              <a:spcBef>
                <a:spcPts val="960"/>
              </a:spcBef>
            </a:pPr>
            <a:r>
              <a:rPr sz="2400" spc="-5" dirty="0">
                <a:latin typeface="Calibri"/>
                <a:cs typeface="Calibri"/>
              </a:rPr>
              <a:t>Solo </a:t>
            </a:r>
            <a:r>
              <a:rPr sz="2400" spc="-10" dirty="0">
                <a:latin typeface="Calibri"/>
                <a:cs typeface="Calibri"/>
              </a:rPr>
              <a:t>così </a:t>
            </a:r>
            <a:r>
              <a:rPr sz="2400" spc="-20" dirty="0">
                <a:latin typeface="Calibri"/>
                <a:cs typeface="Calibri"/>
              </a:rPr>
              <a:t>potrà </a:t>
            </a:r>
            <a:r>
              <a:rPr sz="2400" spc="-15" dirty="0">
                <a:latin typeface="Calibri"/>
                <a:cs typeface="Calibri"/>
              </a:rPr>
              <a:t>valutare </a:t>
            </a:r>
            <a:r>
              <a:rPr sz="2400" dirty="0">
                <a:latin typeface="Calibri"/>
                <a:cs typeface="Calibri"/>
              </a:rPr>
              <a:t>le </a:t>
            </a:r>
            <a:r>
              <a:rPr sz="2400" spc="-10" dirty="0">
                <a:latin typeface="Calibri"/>
                <a:cs typeface="Calibri"/>
              </a:rPr>
              <a:t>operazioni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0" dirty="0">
                <a:latin typeface="Calibri"/>
                <a:cs typeface="Calibri"/>
              </a:rPr>
              <a:t>maniera </a:t>
            </a:r>
            <a:r>
              <a:rPr sz="2400" spc="-15" dirty="0">
                <a:latin typeface="Calibri"/>
                <a:cs typeface="Calibri"/>
              </a:rPr>
              <a:t>obiettiva, </a:t>
            </a:r>
            <a:r>
              <a:rPr sz="2400" dirty="0">
                <a:latin typeface="Calibri"/>
                <a:cs typeface="Calibri"/>
              </a:rPr>
              <a:t>le  linee guida </a:t>
            </a:r>
            <a:r>
              <a:rPr sz="2400" spc="-15" dirty="0">
                <a:latin typeface="Calibri"/>
                <a:cs typeface="Calibri"/>
              </a:rPr>
              <a:t>proposte </a:t>
            </a:r>
            <a:r>
              <a:rPr sz="2400" spc="-5" dirty="0">
                <a:latin typeface="Calibri"/>
                <a:cs typeface="Calibri"/>
              </a:rPr>
              <a:t>dalla </a:t>
            </a:r>
            <a:r>
              <a:rPr sz="2400" spc="-10" dirty="0">
                <a:latin typeface="Calibri"/>
                <a:cs typeface="Calibri"/>
              </a:rPr>
              <a:t>banca d’Italia possono </a:t>
            </a:r>
            <a:r>
              <a:rPr sz="2400" spc="-5" dirty="0">
                <a:latin typeface="Calibri"/>
                <a:cs typeface="Calibri"/>
              </a:rPr>
              <a:t>essere  </a:t>
            </a:r>
            <a:r>
              <a:rPr sz="2400" spc="-10" dirty="0">
                <a:latin typeface="Calibri"/>
                <a:cs typeface="Calibri"/>
              </a:rPr>
              <a:t>proficuamente </a:t>
            </a:r>
            <a:r>
              <a:rPr sz="2400" spc="-15" dirty="0">
                <a:latin typeface="Calibri"/>
                <a:cs typeface="Calibri"/>
              </a:rPr>
              <a:t>utilizzate </a:t>
            </a:r>
            <a:r>
              <a:rPr sz="2400" spc="-5" dirty="0">
                <a:latin typeface="Calibri"/>
                <a:cs typeface="Calibri"/>
              </a:rPr>
              <a:t>per </a:t>
            </a:r>
            <a:r>
              <a:rPr sz="2400" spc="-10" dirty="0">
                <a:latin typeface="Calibri"/>
                <a:cs typeface="Calibri"/>
              </a:rPr>
              <a:t>definire </a:t>
            </a:r>
            <a:r>
              <a:rPr sz="2400" spc="-5" dirty="0">
                <a:latin typeface="Calibri"/>
                <a:cs typeface="Calibri"/>
              </a:rPr>
              <a:t>un </a:t>
            </a:r>
            <a:r>
              <a:rPr sz="2400" dirty="0">
                <a:latin typeface="Calibri"/>
                <a:cs typeface="Calibri"/>
              </a:rPr>
              <a:t>modello </a:t>
            </a:r>
            <a:r>
              <a:rPr sz="2400" spc="-5" dirty="0">
                <a:latin typeface="Calibri"/>
                <a:cs typeface="Calibri"/>
              </a:rPr>
              <a:t>di </a:t>
            </a:r>
            <a:r>
              <a:rPr sz="2400" spc="-15" dirty="0">
                <a:latin typeface="Calibri"/>
                <a:cs typeface="Calibri"/>
              </a:rPr>
              <a:t>controllo  </a:t>
            </a:r>
            <a:r>
              <a:rPr sz="2400" spc="-5" dirty="0">
                <a:latin typeface="Calibri"/>
                <a:cs typeface="Calibri"/>
              </a:rPr>
              <a:t>virtuoso.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8257032" cy="2802636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195736" y="47971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Consulenti Antiriciclaggio</a:t>
            </a:r>
          </a:p>
          <a:p>
            <a:pPr algn="ctr">
              <a:defRPr/>
            </a:pP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Via G. </a:t>
            </a:r>
            <a:r>
              <a:rPr lang="it-IT" altLang="it-IT" dirty="0" err="1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Mercalli</a:t>
            </a: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, 18 – 00197 Roma</a:t>
            </a:r>
          </a:p>
          <a:p>
            <a:pPr algn="ctr">
              <a:defRPr/>
            </a:pPr>
            <a:r>
              <a:rPr lang="it-IT" altLang="it-IT" dirty="0">
                <a:solidFill>
                  <a:srgbClr val="002060"/>
                </a:solidFill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info@nautilusassociated.it</a:t>
            </a:r>
          </a:p>
        </p:txBody>
      </p:sp>
    </p:spTree>
    <p:extLst>
      <p:ext uri="{BB962C8B-B14F-4D97-AF65-F5344CB8AC3E}">
        <p14:creationId xmlns:p14="http://schemas.microsoft.com/office/powerpoint/2010/main" val="1605250502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63751"/>
            <a:ext cx="8074025" cy="2967478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59"/>
              </a:spcBef>
            </a:pPr>
            <a:r>
              <a:rPr sz="3000" dirty="0">
                <a:latin typeface="Calibri"/>
                <a:cs typeface="Calibri"/>
              </a:rPr>
              <a:t>Ad </a:t>
            </a:r>
            <a:r>
              <a:rPr sz="3000" spc="-15" dirty="0">
                <a:latin typeface="Calibri"/>
                <a:cs typeface="Calibri"/>
              </a:rPr>
              <a:t>esempio, </a:t>
            </a:r>
            <a:r>
              <a:rPr sz="3000" spc="-5" dirty="0">
                <a:latin typeface="Calibri"/>
                <a:cs typeface="Calibri"/>
              </a:rPr>
              <a:t>in </a:t>
            </a:r>
            <a:r>
              <a:rPr sz="3000" spc="-10" dirty="0">
                <a:latin typeface="Calibri"/>
                <a:cs typeface="Calibri"/>
              </a:rPr>
              <a:t>relazione </a:t>
            </a:r>
            <a:r>
              <a:rPr sz="3000" dirty="0">
                <a:latin typeface="Calibri"/>
                <a:cs typeface="Calibri"/>
              </a:rPr>
              <a:t>al </a:t>
            </a:r>
            <a:r>
              <a:rPr sz="3000" spc="-10" dirty="0">
                <a:latin typeface="Calibri"/>
                <a:cs typeface="Calibri"/>
              </a:rPr>
              <a:t>comunicazione delle  </a:t>
            </a:r>
            <a:r>
              <a:rPr sz="3000" spc="-5" dirty="0">
                <a:latin typeface="Calibri"/>
                <a:cs typeface="Calibri"/>
              </a:rPr>
              <a:t>violazioni </a:t>
            </a:r>
            <a:r>
              <a:rPr sz="3000" spc="-25" dirty="0">
                <a:latin typeface="Calibri"/>
                <a:cs typeface="Calibri"/>
              </a:rPr>
              <a:t>dell’obbligo </a:t>
            </a:r>
            <a:r>
              <a:rPr sz="3000" spc="-10" dirty="0">
                <a:latin typeface="Calibri"/>
                <a:cs typeface="Calibri"/>
              </a:rPr>
              <a:t>del </a:t>
            </a:r>
            <a:r>
              <a:rPr sz="3000" spc="-20" dirty="0">
                <a:latin typeface="Calibri"/>
                <a:cs typeface="Calibri"/>
              </a:rPr>
              <a:t>contante, </a:t>
            </a:r>
            <a:r>
              <a:rPr sz="3000" spc="-5" dirty="0">
                <a:latin typeface="Calibri"/>
                <a:cs typeface="Calibri"/>
              </a:rPr>
              <a:t>la </a:t>
            </a:r>
            <a:r>
              <a:rPr sz="3000" spc="-10" dirty="0">
                <a:latin typeface="Calibri"/>
                <a:cs typeface="Calibri"/>
              </a:rPr>
              <a:t>verifica delle  </a:t>
            </a:r>
            <a:r>
              <a:rPr sz="3000" spc="-5" dirty="0">
                <a:latin typeface="Calibri"/>
                <a:cs typeface="Calibri"/>
              </a:rPr>
              <a:t>transazioni </a:t>
            </a:r>
            <a:r>
              <a:rPr sz="3000" spc="-20" dirty="0">
                <a:latin typeface="Calibri"/>
                <a:cs typeface="Calibri"/>
              </a:rPr>
              <a:t>rilevate </a:t>
            </a:r>
            <a:r>
              <a:rPr sz="3000" spc="-5" dirty="0">
                <a:latin typeface="Calibri"/>
                <a:cs typeface="Calibri"/>
              </a:rPr>
              <a:t>sul </a:t>
            </a:r>
            <a:r>
              <a:rPr sz="3000" spc="-25" dirty="0">
                <a:latin typeface="Calibri"/>
                <a:cs typeface="Calibri"/>
              </a:rPr>
              <a:t>conto </a:t>
            </a:r>
            <a:r>
              <a:rPr sz="3000" spc="-5" dirty="0">
                <a:latin typeface="Calibri"/>
                <a:cs typeface="Calibri"/>
              </a:rPr>
              <a:t>cassa </a:t>
            </a:r>
            <a:r>
              <a:rPr sz="3000" spc="-20" dirty="0">
                <a:latin typeface="Calibri"/>
                <a:cs typeface="Calibri"/>
              </a:rPr>
              <a:t>potrà avvenire </a:t>
            </a:r>
            <a:r>
              <a:rPr sz="3000" dirty="0">
                <a:latin typeface="Calibri"/>
                <a:cs typeface="Calibri"/>
              </a:rPr>
              <a:t>a  </a:t>
            </a:r>
            <a:r>
              <a:rPr sz="3000" spc="-5" dirty="0">
                <a:latin typeface="Calibri"/>
                <a:cs typeface="Calibri"/>
              </a:rPr>
              <a:t>campione (anche se </a:t>
            </a:r>
            <a:r>
              <a:rPr sz="3000" dirty="0">
                <a:latin typeface="Calibri"/>
                <a:cs typeface="Calibri"/>
              </a:rPr>
              <a:t>è </a:t>
            </a:r>
            <a:r>
              <a:rPr sz="3000" spc="-10" dirty="0">
                <a:latin typeface="Calibri"/>
                <a:cs typeface="Calibri"/>
              </a:rPr>
              <a:t>presumibile pensare </a:t>
            </a:r>
            <a:r>
              <a:rPr sz="3000" dirty="0">
                <a:latin typeface="Calibri"/>
                <a:cs typeface="Calibri"/>
              </a:rPr>
              <a:t>che già  </a:t>
            </a:r>
            <a:r>
              <a:rPr sz="3000" spc="-25" dirty="0">
                <a:latin typeface="Calibri"/>
                <a:cs typeface="Calibri"/>
              </a:rPr>
              <a:t>all’analisi </a:t>
            </a:r>
            <a:r>
              <a:rPr sz="3000" spc="-10" dirty="0">
                <a:latin typeface="Calibri"/>
                <a:cs typeface="Calibri"/>
              </a:rPr>
              <a:t>visiva del </a:t>
            </a:r>
            <a:r>
              <a:rPr sz="3000" spc="-20" dirty="0">
                <a:latin typeface="Calibri"/>
                <a:cs typeface="Calibri"/>
              </a:rPr>
              <a:t>conto </a:t>
            </a:r>
            <a:r>
              <a:rPr sz="3000" dirty="0">
                <a:latin typeface="Calibri"/>
                <a:cs typeface="Calibri"/>
              </a:rPr>
              <a:t>ci si </a:t>
            </a:r>
            <a:r>
              <a:rPr sz="3000" spc="-25" dirty="0">
                <a:latin typeface="Calibri"/>
                <a:cs typeface="Calibri"/>
              </a:rPr>
              <a:t>accorga </a:t>
            </a:r>
            <a:r>
              <a:rPr sz="3000" spc="-5" dirty="0">
                <a:latin typeface="Calibri"/>
                <a:cs typeface="Calibri"/>
              </a:rPr>
              <a:t>di </a:t>
            </a:r>
            <a:r>
              <a:rPr sz="3000" dirty="0">
                <a:latin typeface="Calibri"/>
                <a:cs typeface="Calibri"/>
              </a:rPr>
              <a:t>importi che  </a:t>
            </a:r>
            <a:r>
              <a:rPr sz="3000" spc="-5" dirty="0">
                <a:latin typeface="Calibri"/>
                <a:cs typeface="Calibri"/>
              </a:rPr>
              <a:t>eccedono il </a:t>
            </a:r>
            <a:r>
              <a:rPr sz="3000" spc="-10" dirty="0">
                <a:latin typeface="Calibri"/>
                <a:cs typeface="Calibri"/>
              </a:rPr>
              <a:t>limite </a:t>
            </a:r>
            <a:r>
              <a:rPr sz="3000" spc="-15" dirty="0">
                <a:latin typeface="Calibri"/>
                <a:cs typeface="Calibri"/>
              </a:rPr>
              <a:t>fissato  </a:t>
            </a:r>
            <a:r>
              <a:rPr sz="3000" spc="-10" dirty="0">
                <a:latin typeface="Calibri"/>
                <a:cs typeface="Calibri"/>
              </a:rPr>
              <a:t>per </a:t>
            </a:r>
            <a:r>
              <a:rPr sz="3000" spc="-5" dirty="0">
                <a:latin typeface="Calibri"/>
                <a:cs typeface="Calibri"/>
              </a:rPr>
              <a:t>le </a:t>
            </a:r>
            <a:r>
              <a:rPr sz="3000" spc="-10" dirty="0">
                <a:latin typeface="Calibri"/>
                <a:cs typeface="Calibri"/>
              </a:rPr>
              <a:t>transazioni </a:t>
            </a:r>
            <a:r>
              <a:rPr sz="3000" spc="-5" dirty="0">
                <a:latin typeface="Calibri"/>
                <a:cs typeface="Calibri"/>
              </a:rPr>
              <a:t>in  </a:t>
            </a:r>
            <a:r>
              <a:rPr sz="3000" spc="-15" dirty="0" err="1">
                <a:latin typeface="Calibri"/>
                <a:cs typeface="Calibri"/>
              </a:rPr>
              <a:t>contanti</a:t>
            </a:r>
            <a:r>
              <a:rPr sz="3000" spc="-15" dirty="0">
                <a:latin typeface="Calibri"/>
                <a:cs typeface="Calibri"/>
              </a:rPr>
              <a:t>)</a:t>
            </a:r>
            <a:r>
              <a:rPr lang="it-IT" sz="3000" spc="-15" dirty="0">
                <a:latin typeface="Calibri"/>
                <a:cs typeface="Calibri"/>
              </a:rPr>
              <a:t>. </a:t>
            </a:r>
            <a:endParaRPr sz="3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935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33372"/>
            <a:ext cx="8072120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673735" algn="l"/>
                <a:tab pos="1719580" algn="l"/>
                <a:tab pos="2280920" algn="l"/>
                <a:tab pos="2492375" algn="l"/>
                <a:tab pos="3385820" algn="l"/>
                <a:tab pos="4232910" algn="l"/>
                <a:tab pos="4900930" algn="l"/>
                <a:tab pos="6043930" algn="l"/>
                <a:tab pos="7526655" algn="l"/>
              </a:tabLst>
            </a:pPr>
            <a:r>
              <a:rPr lang="it-IT" sz="3200" dirty="0">
                <a:latin typeface="Calibri"/>
                <a:cs typeface="Calibri"/>
              </a:rPr>
              <a:t>Un principio sicuro: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583002"/>
            <a:ext cx="3197860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42085" algn="l"/>
              </a:tabLst>
            </a:pPr>
            <a:r>
              <a:rPr lang="it-IT" sz="3200" spc="-5" dirty="0">
                <a:latin typeface="Calibri"/>
                <a:cs typeface="Calibri"/>
              </a:rPr>
              <a:t>I soggetti obbligati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28513" y="3071241"/>
            <a:ext cx="12668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i="1" dirty="0">
                <a:latin typeface="Calibri"/>
                <a:cs typeface="Calibri"/>
              </a:rPr>
              <a:t>pr</a:t>
            </a:r>
            <a:r>
              <a:rPr sz="3200" b="1" i="1" spc="-30" dirty="0">
                <a:latin typeface="Calibri"/>
                <a:cs typeface="Calibri"/>
              </a:rPr>
              <a:t>e</a:t>
            </a:r>
            <a:r>
              <a:rPr sz="3200" b="1" i="1" spc="-20" dirty="0">
                <a:latin typeface="Calibri"/>
                <a:cs typeface="Calibri"/>
              </a:rPr>
              <a:t>v</a:t>
            </a:r>
            <a:r>
              <a:rPr sz="3200" b="1" i="1" dirty="0">
                <a:latin typeface="Calibri"/>
                <a:cs typeface="Calibri"/>
              </a:rPr>
              <a:t>i</a:t>
            </a:r>
            <a:r>
              <a:rPr sz="3200" b="1" i="1" spc="-35" dirty="0">
                <a:latin typeface="Calibri"/>
                <a:cs typeface="Calibri"/>
              </a:rPr>
              <a:t>s</a:t>
            </a:r>
            <a:r>
              <a:rPr sz="3200" b="1" i="1" dirty="0">
                <a:latin typeface="Calibri"/>
                <a:cs typeface="Calibri"/>
              </a:rPr>
              <a:t>ti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68592" y="2583002"/>
            <a:ext cx="233934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  <a:tabLst>
                <a:tab pos="775970" algn="l"/>
              </a:tabLst>
            </a:pPr>
            <a:r>
              <a:rPr lang="it-IT" sz="3200" dirty="0">
                <a:latin typeface="Calibri"/>
                <a:cs typeface="Calibri"/>
              </a:rPr>
              <a:t>        </a:t>
            </a:r>
            <a:endParaRPr sz="3200" dirty="0">
              <a:latin typeface="Calibri"/>
              <a:cs typeface="Calibri"/>
            </a:endParaRPr>
          </a:p>
          <a:p>
            <a:pPr marR="5080" algn="r">
              <a:lnSpc>
                <a:spcPct val="100000"/>
              </a:lnSpc>
            </a:pPr>
            <a:r>
              <a:rPr sz="3200" b="1" i="1" dirty="0">
                <a:latin typeface="Calibri"/>
                <a:cs typeface="Calibri"/>
              </a:rPr>
              <a:t>a</a:t>
            </a:r>
            <a:r>
              <a:rPr sz="3200" b="1" i="1" spc="-15" dirty="0">
                <a:latin typeface="Calibri"/>
                <a:cs typeface="Calibri"/>
              </a:rPr>
              <a:t>v</a:t>
            </a:r>
            <a:r>
              <a:rPr sz="3200" b="1" i="1" spc="-5" dirty="0">
                <a:latin typeface="Calibri"/>
                <a:cs typeface="Calibri"/>
              </a:rPr>
              <a:t>endo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071241"/>
            <a:ext cx="1939289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b="1" i="1" dirty="0">
                <a:latin typeface="Calibri"/>
                <a:cs typeface="Calibri"/>
              </a:rPr>
              <a:t>adempi</a:t>
            </a:r>
            <a:r>
              <a:rPr sz="3200" b="1" i="1" spc="-15" dirty="0">
                <a:latin typeface="Calibri"/>
                <a:cs typeface="Calibri"/>
              </a:rPr>
              <a:t>o</a:t>
            </a:r>
            <a:r>
              <a:rPr sz="3200" b="1" i="1" spc="-5" dirty="0">
                <a:latin typeface="Calibri"/>
                <a:cs typeface="Calibri"/>
              </a:rPr>
              <a:t>no  riguardo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71673" y="2583002"/>
            <a:ext cx="3425825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89000">
              <a:lnSpc>
                <a:spcPct val="100000"/>
              </a:lnSpc>
              <a:spcBef>
                <a:spcPts val="105"/>
              </a:spcBef>
              <a:tabLst>
                <a:tab pos="2823210" algn="l"/>
              </a:tabLst>
            </a:pPr>
            <a:r>
              <a:rPr lang="it-IT" sz="3200" spc="-5" dirty="0">
                <a:latin typeface="Calibri"/>
                <a:cs typeface="Calibri"/>
              </a:rPr>
              <a:t>                           </a:t>
            </a:r>
            <a:endParaRPr lang="it-IT" sz="3200" dirty="0">
              <a:latin typeface="Calibri"/>
              <a:cs typeface="Calibri"/>
            </a:endParaRPr>
          </a:p>
          <a:p>
            <a:pPr marL="12700" marR="713740" indent="441959">
              <a:lnSpc>
                <a:spcPct val="100000"/>
              </a:lnSpc>
              <a:tabLst>
                <a:tab pos="1332230" algn="l"/>
              </a:tabLst>
            </a:pPr>
            <a:r>
              <a:rPr sz="3200" b="1" i="1" dirty="0" err="1">
                <a:latin typeface="Calibri"/>
                <a:cs typeface="Calibri"/>
              </a:rPr>
              <a:t>gli</a:t>
            </a:r>
            <a:r>
              <a:rPr sz="3200" b="1" i="1" dirty="0">
                <a:latin typeface="Calibri"/>
                <a:cs typeface="Calibri"/>
              </a:rPr>
              <a:t>	</a:t>
            </a:r>
            <a:r>
              <a:rPr sz="3200" b="1" i="1" spc="-5" dirty="0">
                <a:latin typeface="Calibri"/>
                <a:cs typeface="Calibri"/>
              </a:rPr>
              <a:t>obbli</a:t>
            </a:r>
            <a:r>
              <a:rPr sz="3200" b="1" i="1" spc="-15" dirty="0">
                <a:latin typeface="Calibri"/>
                <a:cs typeface="Calibri"/>
              </a:rPr>
              <a:t>g</a:t>
            </a:r>
            <a:r>
              <a:rPr sz="3200" b="1" i="1" spc="-5" dirty="0">
                <a:latin typeface="Calibri"/>
                <a:cs typeface="Calibri"/>
              </a:rPr>
              <a:t>hi  </a:t>
            </a:r>
            <a:r>
              <a:rPr sz="3200" b="1" i="1" dirty="0">
                <a:latin typeface="Calibri"/>
                <a:cs typeface="Calibri"/>
              </a:rPr>
              <a:t>alle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64763" y="3558616"/>
            <a:ext cx="50450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20010" algn="l"/>
                <a:tab pos="4817110" algn="l"/>
              </a:tabLst>
            </a:pPr>
            <a:r>
              <a:rPr sz="3200" b="1" i="1" dirty="0">
                <a:latin typeface="Calibri"/>
                <a:cs typeface="Calibri"/>
              </a:rPr>
              <a:t>in</a:t>
            </a:r>
            <a:r>
              <a:rPr sz="3200" b="1" i="1" spc="-25" dirty="0">
                <a:latin typeface="Calibri"/>
                <a:cs typeface="Calibri"/>
              </a:rPr>
              <a:t>f</a:t>
            </a:r>
            <a:r>
              <a:rPr sz="3200" b="1" i="1" spc="-5" dirty="0">
                <a:latin typeface="Calibri"/>
                <a:cs typeface="Calibri"/>
              </a:rPr>
              <a:t>o</a:t>
            </a:r>
            <a:r>
              <a:rPr sz="3200" b="1" i="1" spc="-15" dirty="0">
                <a:latin typeface="Calibri"/>
                <a:cs typeface="Calibri"/>
              </a:rPr>
              <a:t>r</a:t>
            </a:r>
            <a:r>
              <a:rPr sz="3200" b="1" i="1" dirty="0">
                <a:latin typeface="Calibri"/>
                <a:cs typeface="Calibri"/>
              </a:rPr>
              <a:t>mazioni	possedu</a:t>
            </a:r>
            <a:r>
              <a:rPr sz="3200" b="1" i="1" spc="-30" dirty="0">
                <a:latin typeface="Calibri"/>
                <a:cs typeface="Calibri"/>
              </a:rPr>
              <a:t>t</a:t>
            </a:r>
            <a:r>
              <a:rPr sz="3200" b="1" i="1" dirty="0">
                <a:latin typeface="Calibri"/>
                <a:cs typeface="Calibri"/>
              </a:rPr>
              <a:t>e	o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046982"/>
            <a:ext cx="807212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3200" b="1" i="1" spc="-10" dirty="0">
                <a:latin typeface="Calibri"/>
                <a:cs typeface="Calibri"/>
              </a:rPr>
              <a:t>acquisite </a:t>
            </a:r>
            <a:r>
              <a:rPr sz="3200" b="1" i="1" spc="-5" dirty="0">
                <a:latin typeface="Calibri"/>
                <a:cs typeface="Calibri"/>
              </a:rPr>
              <a:t>nell'ambito della propria </a:t>
            </a:r>
            <a:r>
              <a:rPr sz="3200" b="1" i="1" spc="-10" dirty="0">
                <a:latin typeface="Calibri"/>
                <a:cs typeface="Calibri"/>
              </a:rPr>
              <a:t>attività  </a:t>
            </a:r>
            <a:r>
              <a:rPr sz="3200" b="1" i="1" spc="-5" dirty="0">
                <a:latin typeface="Calibri"/>
                <a:cs typeface="Calibri"/>
              </a:rPr>
              <a:t>istituzionale </a:t>
            </a:r>
            <a:r>
              <a:rPr sz="3200" b="1" i="1" dirty="0">
                <a:latin typeface="Calibri"/>
                <a:cs typeface="Calibri"/>
              </a:rPr>
              <a:t>o </a:t>
            </a:r>
            <a:r>
              <a:rPr sz="3200" b="1" i="1" spc="-10" dirty="0">
                <a:latin typeface="Calibri"/>
                <a:cs typeface="Calibri"/>
              </a:rPr>
              <a:t>professionale</a:t>
            </a:r>
            <a:r>
              <a:rPr sz="3200" i="1" spc="-10" dirty="0">
                <a:latin typeface="Calibri"/>
                <a:cs typeface="Calibri"/>
              </a:rPr>
              <a:t>, 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2146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1559178"/>
            <a:ext cx="8071484" cy="517449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5"/>
              </a:spcBef>
            </a:pPr>
            <a:endParaRPr sz="3200" dirty="0"/>
          </a:p>
        </p:txBody>
      </p:sp>
      <p:sp>
        <p:nvSpPr>
          <p:cNvPr id="3" name="object 3"/>
          <p:cNvSpPr/>
          <p:nvPr/>
        </p:nvSpPr>
        <p:spPr>
          <a:xfrm>
            <a:off x="3363467" y="5061203"/>
            <a:ext cx="5230495" cy="0"/>
          </a:xfrm>
          <a:custGeom>
            <a:avLst/>
            <a:gdLst/>
            <a:ahLst/>
            <a:cxnLst/>
            <a:rect l="l" t="t" r="r" b="b"/>
            <a:pathLst>
              <a:path w="5230495">
                <a:moveTo>
                  <a:pt x="0" y="0"/>
                </a:moveTo>
                <a:lnTo>
                  <a:pt x="5230368" y="0"/>
                </a:lnTo>
              </a:path>
            </a:pathLst>
          </a:custGeom>
          <a:ln w="213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20572" y="2209800"/>
            <a:ext cx="8073390" cy="327660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15"/>
              </a:spcBef>
            </a:pPr>
            <a:r>
              <a:rPr sz="2600" spc="-50" dirty="0">
                <a:latin typeface="Calibri"/>
                <a:cs typeface="Calibri"/>
              </a:rPr>
              <a:t>Tali </a:t>
            </a:r>
            <a:r>
              <a:rPr sz="2600" spc="-10" dirty="0">
                <a:latin typeface="Calibri"/>
                <a:cs typeface="Calibri"/>
              </a:rPr>
              <a:t>misure </a:t>
            </a:r>
            <a:r>
              <a:rPr sz="2600" spc="-5" dirty="0">
                <a:latin typeface="Calibri"/>
                <a:cs typeface="Calibri"/>
              </a:rPr>
              <a:t>sono </a:t>
            </a:r>
            <a:r>
              <a:rPr sz="2600" spc="-10" dirty="0">
                <a:latin typeface="Calibri"/>
                <a:cs typeface="Calibri"/>
              </a:rPr>
              <a:t>proporzionate </a:t>
            </a:r>
            <a:r>
              <a:rPr sz="2600" spc="-5" dirty="0">
                <a:latin typeface="Calibri"/>
                <a:cs typeface="Calibri"/>
              </a:rPr>
              <a:t>al </a:t>
            </a:r>
            <a:r>
              <a:rPr sz="2600" dirty="0">
                <a:latin typeface="Calibri"/>
                <a:cs typeface="Calibri"/>
              </a:rPr>
              <a:t>rischio </a:t>
            </a:r>
            <a:r>
              <a:rPr sz="2600" spc="-10" dirty="0">
                <a:latin typeface="Calibri"/>
                <a:cs typeface="Calibri"/>
              </a:rPr>
              <a:t>in </a:t>
            </a:r>
            <a:r>
              <a:rPr sz="2600" spc="-5" dirty="0">
                <a:latin typeface="Calibri"/>
                <a:cs typeface="Calibri"/>
              </a:rPr>
              <a:t>relazione al </a:t>
            </a:r>
            <a:r>
              <a:rPr sz="2600" dirty="0">
                <a:latin typeface="Calibri"/>
                <a:cs typeface="Calibri"/>
              </a:rPr>
              <a:t>tipo  </a:t>
            </a:r>
            <a:r>
              <a:rPr sz="2600" spc="-5" dirty="0">
                <a:latin typeface="Calibri"/>
                <a:cs typeface="Calibri"/>
              </a:rPr>
              <a:t>di </a:t>
            </a:r>
            <a:r>
              <a:rPr sz="2600" spc="-10" dirty="0">
                <a:latin typeface="Calibri"/>
                <a:cs typeface="Calibri"/>
              </a:rPr>
              <a:t>cliente, </a:t>
            </a:r>
            <a:r>
              <a:rPr sz="2600" dirty="0">
                <a:latin typeface="Calibri"/>
                <a:cs typeface="Calibri"/>
              </a:rPr>
              <a:t>al </a:t>
            </a:r>
            <a:r>
              <a:rPr sz="2600" spc="-10" dirty="0">
                <a:latin typeface="Calibri"/>
                <a:cs typeface="Calibri"/>
              </a:rPr>
              <a:t>rapporto continuativo, </a:t>
            </a:r>
            <a:r>
              <a:rPr sz="2600" dirty="0">
                <a:latin typeface="Calibri"/>
                <a:cs typeface="Calibri"/>
              </a:rPr>
              <a:t>alla </a:t>
            </a:r>
            <a:r>
              <a:rPr sz="2600" spc="-10" dirty="0">
                <a:latin typeface="Calibri"/>
                <a:cs typeface="Calibri"/>
              </a:rPr>
              <a:t>prestazione  </a:t>
            </a:r>
            <a:r>
              <a:rPr sz="2600" spc="-15" dirty="0">
                <a:latin typeface="Calibri"/>
                <a:cs typeface="Calibri"/>
              </a:rPr>
              <a:t>professionale,</a:t>
            </a:r>
            <a:r>
              <a:rPr sz="2600" spc="55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al </a:t>
            </a:r>
            <a:r>
              <a:rPr sz="2600" spc="-15" dirty="0">
                <a:latin typeface="Calibri"/>
                <a:cs typeface="Calibri"/>
              </a:rPr>
              <a:t>prodotto  </a:t>
            </a:r>
            <a:r>
              <a:rPr sz="2600" dirty="0">
                <a:latin typeface="Calibri"/>
                <a:cs typeface="Calibri"/>
              </a:rPr>
              <a:t>o alla </a:t>
            </a:r>
            <a:r>
              <a:rPr sz="2600" spc="-10" dirty="0">
                <a:latin typeface="Calibri"/>
                <a:cs typeface="Calibri"/>
              </a:rPr>
              <a:t>transazione </a:t>
            </a:r>
            <a:r>
              <a:rPr sz="2600" dirty="0">
                <a:latin typeface="Calibri"/>
                <a:cs typeface="Calibri"/>
              </a:rPr>
              <a:t>e la </a:t>
            </a:r>
            <a:r>
              <a:rPr sz="2600" spc="-10" dirty="0">
                <a:latin typeface="Calibri"/>
                <a:cs typeface="Calibri"/>
              </a:rPr>
              <a:t>loro  </a:t>
            </a:r>
            <a:r>
              <a:rPr sz="2600" spc="-5" dirty="0">
                <a:latin typeface="Calibri"/>
                <a:cs typeface="Calibri"/>
              </a:rPr>
              <a:t>applicazione tiene </a:t>
            </a:r>
            <a:r>
              <a:rPr sz="2600" spc="-20" dirty="0">
                <a:latin typeface="Calibri"/>
                <a:cs typeface="Calibri"/>
              </a:rPr>
              <a:t>conto </a:t>
            </a:r>
            <a:r>
              <a:rPr sz="2600" spc="-5" dirty="0">
                <a:latin typeface="Calibri"/>
                <a:cs typeface="Calibri"/>
              </a:rPr>
              <a:t>della peculiarità </a:t>
            </a:r>
            <a:r>
              <a:rPr sz="2600" spc="-10" dirty="0">
                <a:latin typeface="Calibri"/>
                <a:cs typeface="Calibri"/>
              </a:rPr>
              <a:t>dell'attività, </a:t>
            </a:r>
            <a:r>
              <a:rPr sz="2600" spc="-5" dirty="0">
                <a:latin typeface="Calibri"/>
                <a:cs typeface="Calibri"/>
              </a:rPr>
              <a:t>delle  dimensioni </a:t>
            </a:r>
            <a:r>
              <a:rPr sz="2600" dirty="0">
                <a:latin typeface="Calibri"/>
                <a:cs typeface="Calibri"/>
              </a:rPr>
              <a:t>e </a:t>
            </a:r>
            <a:r>
              <a:rPr sz="2600" spc="-5" dirty="0">
                <a:latin typeface="Calibri"/>
                <a:cs typeface="Calibri"/>
              </a:rPr>
              <a:t>della </a:t>
            </a:r>
            <a:r>
              <a:rPr sz="2600" spc="-10" dirty="0">
                <a:latin typeface="Calibri"/>
                <a:cs typeface="Calibri"/>
              </a:rPr>
              <a:t>complessità proprie </a:t>
            </a:r>
            <a:r>
              <a:rPr sz="2600" spc="-5" dirty="0">
                <a:latin typeface="Calibri"/>
                <a:cs typeface="Calibri"/>
              </a:rPr>
              <a:t>dei </a:t>
            </a:r>
            <a:r>
              <a:rPr sz="2600" spc="-10" dirty="0">
                <a:latin typeface="Calibri"/>
                <a:cs typeface="Calibri"/>
              </a:rPr>
              <a:t>soggetti </a:t>
            </a:r>
            <a:r>
              <a:rPr sz="2600" spc="-15" dirty="0">
                <a:latin typeface="Calibri"/>
                <a:cs typeface="Calibri"/>
              </a:rPr>
              <a:t>obbligati  </a:t>
            </a:r>
            <a:r>
              <a:rPr sz="2600" spc="-5" dirty="0">
                <a:latin typeface="Calibri"/>
                <a:cs typeface="Calibri"/>
              </a:rPr>
              <a:t>che adempiono </a:t>
            </a:r>
            <a:r>
              <a:rPr sz="2600" dirty="0">
                <a:latin typeface="Calibri"/>
                <a:cs typeface="Calibri"/>
              </a:rPr>
              <a:t>agli </a:t>
            </a:r>
            <a:r>
              <a:rPr sz="2600" spc="-5" dirty="0">
                <a:latin typeface="Calibri"/>
                <a:cs typeface="Calibri"/>
              </a:rPr>
              <a:t>obblighi </a:t>
            </a:r>
            <a:r>
              <a:rPr sz="2600" spc="-15" dirty="0">
                <a:latin typeface="Calibri"/>
                <a:cs typeface="Calibri"/>
              </a:rPr>
              <a:t>previsti  </a:t>
            </a:r>
            <a:r>
              <a:rPr sz="2600" dirty="0">
                <a:latin typeface="Calibri"/>
                <a:cs typeface="Calibri"/>
              </a:rPr>
              <a:t>a </a:t>
            </a:r>
            <a:r>
              <a:rPr sz="2600" spc="-10" dirty="0">
                <a:latin typeface="Calibri"/>
                <a:cs typeface="Calibri"/>
              </a:rPr>
              <a:t>loro carico </a:t>
            </a:r>
            <a:r>
              <a:rPr sz="2600" dirty="0">
                <a:latin typeface="Calibri"/>
                <a:cs typeface="Calibri"/>
              </a:rPr>
              <a:t>dal  </a:t>
            </a:r>
            <a:r>
              <a:rPr sz="2600" spc="-20" dirty="0">
                <a:latin typeface="Calibri"/>
                <a:cs typeface="Calibri"/>
              </a:rPr>
              <a:t>presente </a:t>
            </a:r>
            <a:r>
              <a:rPr sz="2600" spc="-15" dirty="0">
                <a:latin typeface="Calibri"/>
                <a:cs typeface="Calibri"/>
              </a:rPr>
              <a:t>decreto </a:t>
            </a:r>
            <a:r>
              <a:rPr sz="2600" b="1" spc="-10" dirty="0">
                <a:latin typeface="Calibri"/>
                <a:cs typeface="Calibri"/>
              </a:rPr>
              <a:t>tenendo </a:t>
            </a:r>
            <a:r>
              <a:rPr sz="2600" b="1" spc="-15" dirty="0">
                <a:latin typeface="Calibri"/>
                <a:cs typeface="Calibri"/>
              </a:rPr>
              <a:t>conto </a:t>
            </a:r>
            <a:r>
              <a:rPr sz="2600" b="1" spc="-5" dirty="0">
                <a:latin typeface="Calibri"/>
                <a:cs typeface="Calibri"/>
              </a:rPr>
              <a:t>dei </a:t>
            </a:r>
            <a:r>
              <a:rPr sz="2600" b="1" spc="-10" dirty="0">
                <a:latin typeface="Calibri"/>
                <a:cs typeface="Calibri"/>
              </a:rPr>
              <a:t>dati </a:t>
            </a:r>
            <a:r>
              <a:rPr sz="2600" b="1" dirty="0">
                <a:latin typeface="Calibri"/>
                <a:cs typeface="Calibri"/>
              </a:rPr>
              <a:t>e </a:t>
            </a:r>
            <a:r>
              <a:rPr sz="2600" b="1" spc="-5" dirty="0">
                <a:latin typeface="Calibri"/>
                <a:cs typeface="Calibri"/>
              </a:rPr>
              <a:t>delle  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informazioni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acquisiti o 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posseduti nell'esercizio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della </a:t>
            </a:r>
            <a:r>
              <a:rPr sz="2600" b="1" dirty="0">
                <a:latin typeface="Calibri"/>
                <a:cs typeface="Calibri"/>
              </a:rPr>
              <a:t> </a:t>
            </a:r>
            <a:r>
              <a:rPr sz="2600" b="1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propria </a:t>
            </a:r>
            <a:r>
              <a:rPr sz="2600" b="1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attività 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istituzionale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</a:t>
            </a:r>
            <a:r>
              <a:rPr sz="2600" b="1" u="heavy" spc="3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600" b="1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professionale</a:t>
            </a:r>
            <a:r>
              <a:rPr sz="2600" spc="-10" dirty="0">
                <a:latin typeface="Calibri"/>
                <a:cs typeface="Calibri"/>
              </a:rPr>
              <a:t>.</a:t>
            </a:r>
            <a:endParaRPr sz="2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2834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" y="3548634"/>
            <a:ext cx="8045450" cy="0"/>
          </a:xfrm>
          <a:custGeom>
            <a:avLst/>
            <a:gdLst/>
            <a:ahLst/>
            <a:cxnLst/>
            <a:rect l="l" t="t" r="r" b="b"/>
            <a:pathLst>
              <a:path w="8045450">
                <a:moveTo>
                  <a:pt x="0" y="0"/>
                </a:moveTo>
                <a:lnTo>
                  <a:pt x="8045195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8640" y="4036314"/>
            <a:ext cx="8045450" cy="0"/>
          </a:xfrm>
          <a:custGeom>
            <a:avLst/>
            <a:gdLst/>
            <a:ahLst/>
            <a:cxnLst/>
            <a:rect l="l" t="t" r="r" b="b"/>
            <a:pathLst>
              <a:path w="8045450">
                <a:moveTo>
                  <a:pt x="0" y="0"/>
                </a:moveTo>
                <a:lnTo>
                  <a:pt x="8045195" y="0"/>
                </a:lnTo>
              </a:path>
            </a:pathLst>
          </a:custGeom>
          <a:ln w="259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8640" y="4523994"/>
            <a:ext cx="8045450" cy="0"/>
          </a:xfrm>
          <a:custGeom>
            <a:avLst/>
            <a:gdLst/>
            <a:ahLst/>
            <a:cxnLst/>
            <a:rect l="l" t="t" r="r" b="b"/>
            <a:pathLst>
              <a:path w="8045450">
                <a:moveTo>
                  <a:pt x="0" y="0"/>
                </a:moveTo>
                <a:lnTo>
                  <a:pt x="8045195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8640" y="5011673"/>
            <a:ext cx="8045450" cy="0"/>
          </a:xfrm>
          <a:custGeom>
            <a:avLst/>
            <a:gdLst/>
            <a:ahLst/>
            <a:cxnLst/>
            <a:rect l="l" t="t" r="r" b="b"/>
            <a:pathLst>
              <a:path w="8045450">
                <a:moveTo>
                  <a:pt x="0" y="0"/>
                </a:moveTo>
                <a:lnTo>
                  <a:pt x="8045195" y="0"/>
                </a:lnTo>
              </a:path>
            </a:pathLst>
          </a:custGeom>
          <a:ln w="259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8640" y="5499353"/>
            <a:ext cx="8045450" cy="0"/>
          </a:xfrm>
          <a:custGeom>
            <a:avLst/>
            <a:gdLst/>
            <a:ahLst/>
            <a:cxnLst/>
            <a:rect l="l" t="t" r="r" b="b"/>
            <a:pathLst>
              <a:path w="8045450">
                <a:moveTo>
                  <a:pt x="0" y="0"/>
                </a:moveTo>
                <a:lnTo>
                  <a:pt x="8045195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1607946"/>
            <a:ext cx="8074025" cy="39530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latin typeface="Calibri"/>
                <a:cs typeface="Calibri"/>
              </a:rPr>
              <a:t>Il </a:t>
            </a:r>
            <a:r>
              <a:rPr sz="3200" spc="-10" dirty="0" err="1">
                <a:latin typeface="Calibri"/>
                <a:cs typeface="Calibri"/>
              </a:rPr>
              <a:t>documento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lang="it-IT" sz="3200" spc="-10" dirty="0">
                <a:latin typeface="Calibri"/>
                <a:cs typeface="Calibri"/>
              </a:rPr>
              <a:t>181 </a:t>
            </a:r>
            <a:r>
              <a:rPr sz="3200" spc="-10" dirty="0" err="1">
                <a:latin typeface="Calibri"/>
                <a:cs typeface="Calibri"/>
              </a:rPr>
              <a:t>Assirevi</a:t>
            </a:r>
            <a:r>
              <a:rPr sz="3200" spc="-10" dirty="0">
                <a:latin typeface="Calibri"/>
                <a:cs typeface="Calibri"/>
              </a:rPr>
              <a:t> stabilisce </a:t>
            </a:r>
            <a:r>
              <a:rPr sz="3200" dirty="0">
                <a:latin typeface="Calibri"/>
                <a:cs typeface="Calibri"/>
              </a:rPr>
              <a:t>che i </a:t>
            </a:r>
            <a:r>
              <a:rPr sz="3200" spc="-10" dirty="0">
                <a:latin typeface="Calibri"/>
                <a:cs typeface="Calibri"/>
              </a:rPr>
              <a:t>destinatari  </a:t>
            </a:r>
            <a:r>
              <a:rPr sz="3200" spc="-5" dirty="0">
                <a:latin typeface="Calibri"/>
                <a:cs typeface="Calibri"/>
              </a:rPr>
              <a:t>degli obblighi </a:t>
            </a:r>
            <a:r>
              <a:rPr sz="3200" spc="-10" dirty="0">
                <a:latin typeface="Calibri"/>
                <a:cs typeface="Calibri"/>
              </a:rPr>
              <a:t>pongano </a:t>
            </a:r>
            <a:r>
              <a:rPr sz="3200" dirty="0">
                <a:latin typeface="Calibri"/>
                <a:cs typeface="Calibri"/>
              </a:rPr>
              <a:t>in </a:t>
            </a:r>
            <a:r>
              <a:rPr sz="3200" spc="-10" dirty="0">
                <a:latin typeface="Calibri"/>
                <a:cs typeface="Calibri"/>
              </a:rPr>
              <a:t>essere </a:t>
            </a:r>
            <a:r>
              <a:rPr sz="3200" spc="-5" dirty="0">
                <a:latin typeface="Calibri"/>
                <a:cs typeface="Calibri"/>
              </a:rPr>
              <a:t>le </a:t>
            </a:r>
            <a:r>
              <a:rPr sz="3200" spc="-10" dirty="0">
                <a:latin typeface="Calibri"/>
                <a:cs typeface="Calibri"/>
              </a:rPr>
              <a:t>misure </a:t>
            </a:r>
            <a:r>
              <a:rPr sz="3200" dirty="0">
                <a:latin typeface="Calibri"/>
                <a:cs typeface="Calibri"/>
              </a:rPr>
              <a:t>e </a:t>
            </a:r>
            <a:r>
              <a:rPr sz="3200" spc="-5" dirty="0">
                <a:latin typeface="Calibri"/>
                <a:cs typeface="Calibri"/>
              </a:rPr>
              <a:t>le  </a:t>
            </a:r>
            <a:r>
              <a:rPr sz="3200" spc="-15" dirty="0">
                <a:latin typeface="Calibri"/>
                <a:cs typeface="Calibri"/>
              </a:rPr>
              <a:t>attività </a:t>
            </a:r>
            <a:r>
              <a:rPr sz="3200" spc="-10" dirty="0">
                <a:latin typeface="Calibri"/>
                <a:cs typeface="Calibri"/>
              </a:rPr>
              <a:t>richieste </a:t>
            </a:r>
            <a:r>
              <a:rPr sz="3200" u="heavy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coerentemente </a:t>
            </a:r>
            <a:r>
              <a:rPr sz="32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con </a:t>
            </a:r>
            <a:r>
              <a:rPr sz="32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 </a:t>
            </a:r>
            <a:r>
              <a:rPr sz="3200" u="heavy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natura 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dell’incarico </a:t>
            </a:r>
            <a:r>
              <a:rPr sz="3200" spc="-15" dirty="0">
                <a:latin typeface="Calibri"/>
                <a:cs typeface="Calibri"/>
              </a:rPr>
              <a:t>professionale, senza </a:t>
            </a:r>
            <a:r>
              <a:rPr sz="3200" dirty="0">
                <a:latin typeface="Calibri"/>
                <a:cs typeface="Calibri"/>
              </a:rPr>
              <a:t>che debbano  </a:t>
            </a:r>
            <a:r>
              <a:rPr sz="3200" spc="-15" dirty="0">
                <a:latin typeface="Calibri"/>
                <a:cs typeface="Calibri"/>
              </a:rPr>
              <a:t>essere utilizzati </a:t>
            </a:r>
            <a:r>
              <a:rPr sz="3200" spc="-5" dirty="0">
                <a:latin typeface="Calibri"/>
                <a:cs typeface="Calibri"/>
              </a:rPr>
              <a:t>strumenti </a:t>
            </a:r>
            <a:r>
              <a:rPr sz="3200" spc="-20" dirty="0">
                <a:latin typeface="Calibri"/>
                <a:cs typeface="Calibri"/>
              </a:rPr>
              <a:t>differenti </a:t>
            </a:r>
            <a:r>
              <a:rPr sz="3200" spc="-5" dirty="0">
                <a:latin typeface="Calibri"/>
                <a:cs typeface="Calibri"/>
              </a:rPr>
              <a:t>dagli  </a:t>
            </a:r>
            <a:r>
              <a:rPr sz="3200" spc="-10" dirty="0">
                <a:latin typeface="Calibri"/>
                <a:cs typeface="Calibri"/>
              </a:rPr>
              <a:t>strumenti </a:t>
            </a:r>
            <a:r>
              <a:rPr sz="3200" spc="-20" dirty="0">
                <a:latin typeface="Calibri"/>
                <a:cs typeface="Calibri"/>
              </a:rPr>
              <a:t>organizzativi </a:t>
            </a:r>
            <a:r>
              <a:rPr sz="3200" dirty="0">
                <a:latin typeface="Calibri"/>
                <a:cs typeface="Calibri"/>
              </a:rPr>
              <a:t>e </a:t>
            </a:r>
            <a:r>
              <a:rPr sz="3200" spc="-5" dirty="0">
                <a:latin typeface="Calibri"/>
                <a:cs typeface="Calibri"/>
              </a:rPr>
              <a:t>dai </a:t>
            </a:r>
            <a:r>
              <a:rPr sz="3200" spc="-10" dirty="0">
                <a:latin typeface="Calibri"/>
                <a:cs typeface="Calibri"/>
              </a:rPr>
              <a:t>processi </a:t>
            </a:r>
            <a:r>
              <a:rPr sz="3200" dirty="0">
                <a:latin typeface="Calibri"/>
                <a:cs typeface="Calibri"/>
              </a:rPr>
              <a:t>di </a:t>
            </a:r>
            <a:r>
              <a:rPr sz="3200" spc="-20" dirty="0">
                <a:latin typeface="Calibri"/>
                <a:cs typeface="Calibri"/>
              </a:rPr>
              <a:t>lavoro  </a:t>
            </a:r>
            <a:r>
              <a:rPr sz="3200" spc="-15" dirty="0">
                <a:latin typeface="Calibri"/>
                <a:cs typeface="Calibri"/>
              </a:rPr>
              <a:t>adottati </a:t>
            </a:r>
            <a:r>
              <a:rPr sz="3200" spc="-5" dirty="0">
                <a:latin typeface="Calibri"/>
                <a:cs typeface="Calibri"/>
              </a:rPr>
              <a:t>nel </a:t>
            </a:r>
            <a:r>
              <a:rPr sz="3200" spc="-20" dirty="0">
                <a:latin typeface="Calibri"/>
                <a:cs typeface="Calibri"/>
              </a:rPr>
              <a:t>corso </a:t>
            </a:r>
            <a:r>
              <a:rPr sz="3200" spc="-5" dirty="0">
                <a:latin typeface="Calibri"/>
                <a:cs typeface="Calibri"/>
              </a:rPr>
              <a:t>dello </a:t>
            </a:r>
            <a:r>
              <a:rPr sz="3200" spc="-15" dirty="0">
                <a:latin typeface="Calibri"/>
                <a:cs typeface="Calibri"/>
              </a:rPr>
              <a:t>svolgimento  </a:t>
            </a:r>
            <a:r>
              <a:rPr sz="3200" spc="-20" dirty="0">
                <a:latin typeface="Calibri"/>
                <a:cs typeface="Calibri"/>
              </a:rPr>
              <a:t>dell’ordinaria </a:t>
            </a:r>
            <a:r>
              <a:rPr sz="3200" spc="-10" dirty="0">
                <a:latin typeface="Calibri"/>
                <a:cs typeface="Calibri"/>
              </a:rPr>
              <a:t>attività. </a:t>
            </a:r>
            <a:endParaRPr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7277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9" y="1406329"/>
            <a:ext cx="8072120" cy="2968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Calibri"/>
                <a:cs typeface="Calibri"/>
              </a:rPr>
              <a:t>A </a:t>
            </a:r>
            <a:r>
              <a:rPr sz="3200" spc="-10" dirty="0">
                <a:latin typeface="Calibri"/>
                <a:cs typeface="Calibri"/>
              </a:rPr>
              <a:t>titolo </a:t>
            </a:r>
            <a:r>
              <a:rPr sz="3200" spc="-20" dirty="0" err="1">
                <a:latin typeface="Calibri"/>
                <a:cs typeface="Calibri"/>
              </a:rPr>
              <a:t>informativo</a:t>
            </a:r>
            <a:r>
              <a:rPr sz="3200" spc="-20" dirty="0">
                <a:latin typeface="Calibri"/>
                <a:cs typeface="Calibri"/>
              </a:rPr>
              <a:t>,</a:t>
            </a:r>
            <a:r>
              <a:rPr lang="it-IT" sz="3200" spc="-20" dirty="0">
                <a:latin typeface="Calibri"/>
                <a:cs typeface="Calibri"/>
              </a:rPr>
              <a:t> nell’espletamento della </a:t>
            </a:r>
            <a:r>
              <a:rPr lang="it-IT" sz="3200" spc="-20" dirty="0" err="1">
                <a:latin typeface="Calibri"/>
                <a:cs typeface="Calibri"/>
              </a:rPr>
              <a:t>attivita’</a:t>
            </a:r>
            <a:r>
              <a:rPr lang="it-IT" sz="3200" spc="-20" dirty="0">
                <a:latin typeface="Calibri"/>
                <a:cs typeface="Calibri"/>
              </a:rPr>
              <a:t> di revisione, assume rilievo il provvedimento della Banca D’Italia recante gli indicatori di anomalia per le </a:t>
            </a:r>
            <a:r>
              <a:rPr lang="it-IT" sz="3200" spc="-20" dirty="0" err="1">
                <a:latin typeface="Calibri"/>
                <a:cs typeface="Calibri"/>
              </a:rPr>
              <a:t>societa’</a:t>
            </a:r>
            <a:r>
              <a:rPr lang="it-IT" sz="3200" spc="-20" dirty="0">
                <a:latin typeface="Calibri"/>
                <a:cs typeface="Calibri"/>
              </a:rPr>
              <a:t> di revisione e i revisori legali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lang="it-IT" sz="3200" spc="-20" dirty="0">
                <a:latin typeface="Calibri"/>
                <a:cs typeface="Calibri"/>
              </a:rPr>
              <a:t>che prevede </a:t>
            </a:r>
            <a:r>
              <a:rPr sz="3200" dirty="0" err="1">
                <a:latin typeface="Calibri"/>
                <a:cs typeface="Calibri"/>
              </a:rPr>
              <a:t>alcuni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dirty="0" err="1">
                <a:latin typeface="Calibri"/>
                <a:cs typeface="Calibri"/>
              </a:rPr>
              <a:t>indic</a:t>
            </a:r>
            <a:r>
              <a:rPr lang="it-IT" sz="3200" dirty="0" err="1">
                <a:latin typeface="Calibri"/>
                <a:cs typeface="Calibri"/>
              </a:rPr>
              <a:t>atori</a:t>
            </a:r>
            <a:r>
              <a:rPr sz="3200" dirty="0">
                <a:latin typeface="Calibri"/>
                <a:cs typeface="Calibri"/>
              </a:rPr>
              <a:t> di </a:t>
            </a:r>
            <a:r>
              <a:rPr sz="3200" dirty="0" err="1">
                <a:latin typeface="Calibri"/>
                <a:cs typeface="Calibri"/>
              </a:rPr>
              <a:t>anomalia</a:t>
            </a:r>
            <a:r>
              <a:rPr sz="3200" dirty="0">
                <a:latin typeface="Calibri"/>
                <a:cs typeface="Calibri"/>
              </a:rPr>
              <a:t>  </a:t>
            </a:r>
            <a:r>
              <a:rPr lang="it-IT" sz="3200" spc="-15" dirty="0">
                <a:latin typeface="Calibri"/>
                <a:cs typeface="Calibri"/>
              </a:rPr>
              <a:t>che </a:t>
            </a:r>
            <a:r>
              <a:rPr lang="it-IT" sz="3200" spc="-15" dirty="0" err="1">
                <a:latin typeface="Calibri"/>
                <a:cs typeface="Calibri"/>
              </a:rPr>
              <a:t>s</a:t>
            </a:r>
            <a:r>
              <a:rPr sz="3200" dirty="0" err="1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distinguono  in: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86636" y="4495800"/>
            <a:ext cx="6191250" cy="178181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600" b="1" spc="-25" dirty="0">
                <a:latin typeface="Calibri"/>
                <a:cs typeface="Calibri"/>
              </a:rPr>
              <a:t>INDICATORI </a:t>
            </a:r>
            <a:r>
              <a:rPr sz="1600" b="1" spc="-5" dirty="0">
                <a:latin typeface="Calibri"/>
                <a:cs typeface="Calibri"/>
              </a:rPr>
              <a:t>DI ANOMALIA </a:t>
            </a:r>
            <a:r>
              <a:rPr sz="1600" b="1" spc="-10" dirty="0">
                <a:latin typeface="Calibri"/>
                <a:cs typeface="Calibri"/>
              </a:rPr>
              <a:t>CONNESSI </a:t>
            </a:r>
            <a:r>
              <a:rPr sz="1600" b="1" spc="-5" dirty="0">
                <a:latin typeface="Calibri"/>
                <a:cs typeface="Calibri"/>
              </a:rPr>
              <a:t>AL </a:t>
            </a:r>
            <a:r>
              <a:rPr sz="1600" b="1" spc="-15" dirty="0">
                <a:latin typeface="Calibri"/>
                <a:cs typeface="Calibri"/>
              </a:rPr>
              <a:t>PROFILO</a:t>
            </a:r>
            <a:r>
              <a:rPr sz="1600" b="1" spc="16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SOGGETTIVO</a:t>
            </a:r>
            <a:endParaRPr sz="16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600" b="1" spc="-25" dirty="0">
                <a:latin typeface="Calibri"/>
                <a:cs typeface="Calibri"/>
              </a:rPr>
              <a:t>INDICATORI </a:t>
            </a:r>
            <a:r>
              <a:rPr sz="1600" b="1" spc="-5" dirty="0">
                <a:latin typeface="Calibri"/>
                <a:cs typeface="Calibri"/>
              </a:rPr>
              <a:t>DI ANOMALIA </a:t>
            </a:r>
            <a:r>
              <a:rPr sz="1600" b="1" spc="-10" dirty="0">
                <a:latin typeface="Calibri"/>
                <a:cs typeface="Calibri"/>
              </a:rPr>
              <a:t>CONNESSI </a:t>
            </a:r>
            <a:r>
              <a:rPr sz="1600" b="1" spc="-5" dirty="0">
                <a:latin typeface="Calibri"/>
                <a:cs typeface="Calibri"/>
              </a:rPr>
              <a:t>AL </a:t>
            </a:r>
            <a:r>
              <a:rPr sz="1600" b="1" spc="-15" dirty="0">
                <a:latin typeface="Calibri"/>
                <a:cs typeface="Calibri"/>
              </a:rPr>
              <a:t>PROFILO</a:t>
            </a:r>
            <a:r>
              <a:rPr sz="1600" b="1" spc="16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OGGETTIVO</a:t>
            </a:r>
            <a:endParaRPr sz="16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600" b="1" spc="-25" dirty="0">
                <a:latin typeface="Calibri"/>
                <a:cs typeface="Calibri"/>
              </a:rPr>
              <a:t>INDICATORI </a:t>
            </a:r>
            <a:r>
              <a:rPr sz="1600" b="1" spc="-5" dirty="0">
                <a:latin typeface="Calibri"/>
                <a:cs typeface="Calibri"/>
              </a:rPr>
              <a:t>DI ANOMALIA </a:t>
            </a:r>
            <a:r>
              <a:rPr sz="1600" b="1" spc="-20" dirty="0">
                <a:latin typeface="Calibri"/>
                <a:cs typeface="Calibri"/>
              </a:rPr>
              <a:t>RELATIVI </a:t>
            </a:r>
            <a:r>
              <a:rPr sz="1600" b="1" spc="-5" dirty="0">
                <a:latin typeface="Calibri"/>
                <a:cs typeface="Calibri"/>
              </a:rPr>
              <a:t>ALLE </a:t>
            </a:r>
            <a:r>
              <a:rPr sz="1600" b="1" spc="-30" dirty="0">
                <a:latin typeface="Calibri"/>
                <a:cs typeface="Calibri"/>
              </a:rPr>
              <a:t>MODALITA’ </a:t>
            </a:r>
            <a:r>
              <a:rPr sz="1600" b="1" spc="-5" dirty="0">
                <a:latin typeface="Calibri"/>
                <a:cs typeface="Calibri"/>
              </a:rPr>
              <a:t>DI</a:t>
            </a:r>
            <a:r>
              <a:rPr sz="1600" b="1" spc="140" dirty="0">
                <a:latin typeface="Calibri"/>
                <a:cs typeface="Calibri"/>
              </a:rPr>
              <a:t> </a:t>
            </a:r>
            <a:r>
              <a:rPr sz="1600" b="1" spc="-25" dirty="0">
                <a:latin typeface="Calibri"/>
                <a:cs typeface="Calibri"/>
              </a:rPr>
              <a:t>PAGAMENTO</a:t>
            </a:r>
            <a:endParaRPr sz="1600" dirty="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  <a:spcBef>
                <a:spcPts val="385"/>
              </a:spcBef>
            </a:pPr>
            <a:r>
              <a:rPr sz="1600" b="1" spc="-20" dirty="0">
                <a:latin typeface="Calibri"/>
                <a:cs typeface="Calibri"/>
              </a:rPr>
              <a:t>UTILIZZATE </a:t>
            </a:r>
            <a:r>
              <a:rPr sz="1600" b="1" spc="-15" dirty="0">
                <a:latin typeface="Calibri"/>
                <a:cs typeface="Calibri"/>
              </a:rPr>
              <a:t>DAL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CLIENTE</a:t>
            </a:r>
            <a:endParaRPr sz="1600" dirty="0">
              <a:latin typeface="Calibri"/>
              <a:cs typeface="Calibri"/>
            </a:endParaRPr>
          </a:p>
          <a:p>
            <a:pPr marL="355600" marR="340995" indent="-355600">
              <a:lnSpc>
                <a:spcPct val="12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600" b="1" spc="-25" dirty="0">
                <a:latin typeface="Calibri"/>
                <a:cs typeface="Calibri"/>
              </a:rPr>
              <a:t>INDICATORI </a:t>
            </a:r>
            <a:r>
              <a:rPr sz="1600" b="1" spc="-5" dirty="0">
                <a:latin typeface="Calibri"/>
                <a:cs typeface="Calibri"/>
              </a:rPr>
              <a:t>DI ANOMALIA </a:t>
            </a:r>
            <a:r>
              <a:rPr sz="1600" b="1" spc="-20" dirty="0">
                <a:latin typeface="Calibri"/>
                <a:cs typeface="Calibri"/>
              </a:rPr>
              <a:t>RELATIVI </a:t>
            </a:r>
            <a:r>
              <a:rPr sz="1600" b="1" spc="-5" dirty="0">
                <a:latin typeface="Calibri"/>
                <a:cs typeface="Calibri"/>
              </a:rPr>
              <a:t>AD OPERAZIONI </a:t>
            </a:r>
            <a:r>
              <a:rPr sz="1600" b="1" spc="-20" dirty="0">
                <a:latin typeface="Calibri"/>
                <a:cs typeface="Calibri"/>
              </a:rPr>
              <a:t>CONTABILI </a:t>
            </a:r>
            <a:r>
              <a:rPr sz="1600" b="1" spc="-5" dirty="0">
                <a:latin typeface="Calibri"/>
                <a:cs typeface="Calibri"/>
              </a:rPr>
              <a:t>E  FINANZIARIE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3709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2605" y="1239392"/>
            <a:ext cx="4234561" cy="4234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08603" y="1752600"/>
            <a:ext cx="2807207" cy="31638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72027" y="3038982"/>
            <a:ext cx="1882775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100" spc="-5" dirty="0">
                <a:latin typeface="Calibri"/>
                <a:cs typeface="Calibri"/>
              </a:rPr>
              <a:t>IN</a:t>
            </a:r>
            <a:r>
              <a:rPr sz="3100" dirty="0">
                <a:latin typeface="Calibri"/>
                <a:cs typeface="Calibri"/>
              </a:rPr>
              <a:t>D</a:t>
            </a:r>
            <a:r>
              <a:rPr sz="3100" spc="-5" dirty="0">
                <a:latin typeface="Calibri"/>
                <a:cs typeface="Calibri"/>
              </a:rPr>
              <a:t>IC</a:t>
            </a:r>
            <a:r>
              <a:rPr sz="3100" spc="-245" dirty="0">
                <a:latin typeface="Calibri"/>
                <a:cs typeface="Calibri"/>
              </a:rPr>
              <a:t>A</a:t>
            </a:r>
            <a:r>
              <a:rPr sz="3100" spc="-85" dirty="0">
                <a:latin typeface="Calibri"/>
                <a:cs typeface="Calibri"/>
              </a:rPr>
              <a:t>T</a:t>
            </a:r>
            <a:r>
              <a:rPr sz="3100" spc="-10" dirty="0">
                <a:latin typeface="Calibri"/>
                <a:cs typeface="Calibri"/>
              </a:rPr>
              <a:t>ORI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37559" y="635508"/>
            <a:ext cx="2685288" cy="13060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859529" y="1102613"/>
            <a:ext cx="1640839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5" dirty="0">
                <a:latin typeface="Calibri"/>
                <a:cs typeface="Calibri"/>
              </a:rPr>
              <a:t>Profilo</a:t>
            </a:r>
            <a:r>
              <a:rPr sz="1900" spc="-10" dirty="0">
                <a:latin typeface="Calibri"/>
                <a:cs typeface="Calibri"/>
              </a:rPr>
              <a:t> </a:t>
            </a:r>
            <a:r>
              <a:rPr sz="1900" spc="-15" dirty="0">
                <a:latin typeface="Calibri"/>
                <a:cs typeface="Calibri"/>
              </a:rPr>
              <a:t>oggettivo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888735" y="2075688"/>
            <a:ext cx="1719071" cy="25618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178677" y="3038601"/>
            <a:ext cx="1141095" cy="57975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5240" marR="5080" indent="-3175">
              <a:lnSpc>
                <a:spcPts val="2090"/>
              </a:lnSpc>
              <a:spcBef>
                <a:spcPts val="320"/>
              </a:spcBef>
            </a:pPr>
            <a:r>
              <a:rPr sz="1900" spc="-10" dirty="0">
                <a:latin typeface="Calibri"/>
                <a:cs typeface="Calibri"/>
              </a:rPr>
              <a:t>Modalità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di  pa</a:t>
            </a:r>
            <a:r>
              <a:rPr sz="1900" spc="-45" dirty="0">
                <a:latin typeface="Calibri"/>
                <a:cs typeface="Calibri"/>
              </a:rPr>
              <a:t>g</a:t>
            </a:r>
            <a:r>
              <a:rPr sz="1900" spc="-5" dirty="0">
                <a:latin typeface="Calibri"/>
                <a:cs typeface="Calibri"/>
              </a:rPr>
              <a:t>ame</a:t>
            </a:r>
            <a:r>
              <a:rPr sz="1900" spc="-15" dirty="0">
                <a:latin typeface="Calibri"/>
                <a:cs typeface="Calibri"/>
              </a:rPr>
              <a:t>n</a:t>
            </a:r>
            <a:r>
              <a:rPr sz="1900" spc="-30" dirty="0">
                <a:latin typeface="Calibri"/>
                <a:cs typeface="Calibri"/>
              </a:rPr>
              <a:t>t</a:t>
            </a:r>
            <a:r>
              <a:rPr sz="1900" spc="-5" dirty="0">
                <a:latin typeface="Calibri"/>
                <a:cs typeface="Calibri"/>
              </a:rPr>
              <a:t>o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28772" y="4739640"/>
            <a:ext cx="3102864" cy="1371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678173" y="5107304"/>
            <a:ext cx="2005330" cy="57975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384175" marR="5080" indent="-372110">
              <a:lnSpc>
                <a:spcPts val="2090"/>
              </a:lnSpc>
              <a:spcBef>
                <a:spcPts val="325"/>
              </a:spcBef>
            </a:pPr>
            <a:r>
              <a:rPr sz="1900" spc="-10" dirty="0">
                <a:latin typeface="Calibri"/>
                <a:cs typeface="Calibri"/>
              </a:rPr>
              <a:t>Operazioni Contabili  </a:t>
            </a:r>
            <a:r>
              <a:rPr sz="1900" spc="-5" dirty="0">
                <a:latin typeface="Calibri"/>
                <a:cs typeface="Calibri"/>
              </a:rPr>
              <a:t>e Finanziarie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36191" y="2148839"/>
            <a:ext cx="2150364" cy="24170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093214" y="3038601"/>
            <a:ext cx="1037590" cy="57975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 indent="185420">
              <a:lnSpc>
                <a:spcPts val="2090"/>
              </a:lnSpc>
              <a:spcBef>
                <a:spcPts val="320"/>
              </a:spcBef>
            </a:pPr>
            <a:r>
              <a:rPr sz="1900" spc="-15" dirty="0">
                <a:latin typeface="Calibri"/>
                <a:cs typeface="Calibri"/>
              </a:rPr>
              <a:t>Profilo  </a:t>
            </a:r>
            <a:r>
              <a:rPr sz="1900" spc="-10" dirty="0">
                <a:latin typeface="Calibri"/>
                <a:cs typeface="Calibri"/>
              </a:rPr>
              <a:t>so</a:t>
            </a:r>
            <a:r>
              <a:rPr sz="1900" spc="-5" dirty="0">
                <a:latin typeface="Calibri"/>
                <a:cs typeface="Calibri"/>
              </a:rPr>
              <a:t>g</a:t>
            </a:r>
            <a:r>
              <a:rPr sz="1900" spc="-25" dirty="0">
                <a:latin typeface="Calibri"/>
                <a:cs typeface="Calibri"/>
              </a:rPr>
              <a:t>g</a:t>
            </a:r>
            <a:r>
              <a:rPr sz="1900" spc="-15" dirty="0">
                <a:latin typeface="Calibri"/>
                <a:cs typeface="Calibri"/>
              </a:rPr>
              <a:t>e</a:t>
            </a:r>
            <a:r>
              <a:rPr sz="1900" spc="-30" dirty="0">
                <a:latin typeface="Calibri"/>
                <a:cs typeface="Calibri"/>
              </a:rPr>
              <a:t>t</a:t>
            </a:r>
            <a:r>
              <a:rPr sz="1900" spc="-5" dirty="0">
                <a:latin typeface="Calibri"/>
                <a:cs typeface="Calibri"/>
              </a:rPr>
              <a:t>ti</a:t>
            </a:r>
            <a:r>
              <a:rPr sz="1900" spc="-30" dirty="0">
                <a:latin typeface="Calibri"/>
                <a:cs typeface="Calibri"/>
              </a:rPr>
              <a:t>v</a:t>
            </a:r>
            <a:r>
              <a:rPr sz="1900" spc="-5" dirty="0">
                <a:latin typeface="Calibri"/>
                <a:cs typeface="Calibri"/>
              </a:rPr>
              <a:t>o</a:t>
            </a:r>
            <a:endParaRPr sz="1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2038</Words>
  <Application>Microsoft Macintosh PowerPoint</Application>
  <PresentationFormat>Presentazione su schermo (4:3)</PresentationFormat>
  <Paragraphs>185</Paragraphs>
  <Slides>38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DejaVu Sans Condensed</vt:lpstr>
      <vt:lpstr>Times New Roman</vt:lpstr>
      <vt:lpstr>Office Theme</vt:lpstr>
      <vt:lpstr>INDICATORI DI  ANOMALIA E SEGNALAZIONE DELLE OPERAZIONI SOSPETTE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.</vt:lpstr>
      <vt:lpstr>Profilo oggettivo</vt:lpstr>
      <vt:lpstr>Informazioni  inesatte</vt:lpstr>
      <vt:lpstr>Situazione  finanziaria  economica  patrimoniale</vt:lpstr>
      <vt:lpstr>Visure  camerali</vt:lpstr>
      <vt:lpstr>Procedimenti penali pendenti</vt:lpstr>
      <vt:lpstr>Verificare nelle banche dati</vt:lpstr>
      <vt:lpstr>Operazioni con  configurazione  illogica</vt:lpstr>
      <vt:lpstr>Operazioni  con  controparti  sospette</vt:lpstr>
      <vt:lpstr>Strumenti di  pagamento  insoliti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Il caso proposto da banca d’Italia</vt:lpstr>
      <vt:lpstr>Presentazione standard di PowerPoint</vt:lpstr>
      <vt:lpstr>Presentazione standard di PowerPoint</vt:lpstr>
      <vt:lpstr>Società  londinese</vt:lpstr>
      <vt:lpstr>Presentazione standard di PowerPoint</vt:lpstr>
      <vt:lpstr>Il revisore cosa dovrà fare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Conclusioni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INDICATORI DI ANOMALIA BANCA D’ITALIA</dc:title>
  <dc:creator>Utente</dc:creator>
  <cp:lastModifiedBy>bernardino cordeschi</cp:lastModifiedBy>
  <cp:revision>12</cp:revision>
  <cp:lastPrinted>2020-09-24T17:44:07Z</cp:lastPrinted>
  <dcterms:created xsi:type="dcterms:W3CDTF">2020-09-23T17:00:52Z</dcterms:created>
  <dcterms:modified xsi:type="dcterms:W3CDTF">2020-09-25T09:26:43Z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2020-06-26T00:00:00Z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2020-09-23T00:00:00Z</vt:filetime>
  </property>
</Properties>
</file>