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sldIdLst>
    <p:sldId id="263" r:id="rId2"/>
    <p:sldId id="264" r:id="rId3"/>
    <p:sldId id="265" r:id="rId4"/>
    <p:sldId id="257" r:id="rId5"/>
    <p:sldId id="258" r:id="rId6"/>
    <p:sldId id="294" r:id="rId7"/>
    <p:sldId id="298" r:id="rId8"/>
    <p:sldId id="299" r:id="rId9"/>
    <p:sldId id="300" r:id="rId10"/>
    <p:sldId id="266" r:id="rId11"/>
    <p:sldId id="267" r:id="rId12"/>
    <p:sldId id="268" r:id="rId13"/>
    <p:sldId id="270" r:id="rId14"/>
    <p:sldId id="296" r:id="rId15"/>
    <p:sldId id="297" r:id="rId16"/>
    <p:sldId id="269" r:id="rId17"/>
    <p:sldId id="271" r:id="rId18"/>
    <p:sldId id="272" r:id="rId19"/>
    <p:sldId id="273" r:id="rId20"/>
    <p:sldId id="274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311" r:id="rId32"/>
    <p:sldId id="312" r:id="rId33"/>
    <p:sldId id="295" r:id="rId3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ente Windows" initials="UW" lastIdx="1" clrIdx="0">
    <p:extLst>
      <p:ext uri="{19B8F6BF-5375-455C-9EA6-DF929625EA0E}">
        <p15:presenceInfo xmlns:p15="http://schemas.microsoft.com/office/powerpoint/2012/main" userId="Utente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9-04T16:27:20.637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9-04T16:27:20.637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9-04T16:27:20.637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9-04T16:27:20.637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9-04T16:27:20.637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9-04T16:27:20.637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9-04T16:27:20.637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9-04T16:27:20.637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0DA86-44E2-4B88-93FA-ACE2AC0957BC}" type="datetimeFigureOut">
              <a:rPr lang="it-IT" smtClean="0"/>
              <a:pPr/>
              <a:t>25/09/20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299F3-A3EA-491F-AC7C-0A0613B90D5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6294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1111A-4B9F-4859-9C95-D1F775B4D882}" type="datetime4">
              <a:rPr lang="it-IT" smtClean="0"/>
              <a:pPr/>
              <a:t>25 settembre 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FFBA-14B7-4A6C-980E-1DFD4A4AFC2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DA91A-AB3E-4AAB-8B5C-3CF6CE975D8F}" type="datetime4">
              <a:rPr lang="it-IT" smtClean="0"/>
              <a:pPr/>
              <a:t>25 settembre 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FFBA-14B7-4A6C-980E-1DFD4A4AFC2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9BA13-37A1-4C3A-A478-205B927544A5}" type="datetime4">
              <a:rPr lang="it-IT" smtClean="0"/>
              <a:pPr/>
              <a:t>25 settembre 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FFBA-14B7-4A6C-980E-1DFD4A4AFC2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spc="-5" dirty="0"/>
              <a:t>Mercoledì </a:t>
            </a:r>
            <a:r>
              <a:rPr dirty="0"/>
              <a:t>12 </a:t>
            </a:r>
            <a:r>
              <a:rPr spc="-5" dirty="0"/>
              <a:t>dicembre</a:t>
            </a:r>
            <a:r>
              <a:rPr spc="-75" dirty="0"/>
              <a:t> </a:t>
            </a:r>
            <a:r>
              <a:rPr dirty="0"/>
              <a:t>2018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54061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3B317-A367-457E-8432-03B4C647AFE5}" type="datetime4">
              <a:rPr lang="it-IT" smtClean="0"/>
              <a:pPr/>
              <a:t>25 settembre 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FFBA-14B7-4A6C-980E-1DFD4A4AFC2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016DC-0A02-4979-A2AD-0DC0EF4DEBE4}" type="datetime4">
              <a:rPr lang="it-IT" smtClean="0"/>
              <a:pPr/>
              <a:t>25 settembre 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FFBA-14B7-4A6C-980E-1DFD4A4AFC2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1D42-ECFB-4AF0-8EF1-BF7B1FD0066E}" type="datetime4">
              <a:rPr lang="it-IT" smtClean="0"/>
              <a:pPr/>
              <a:t>25 settembre 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FFBA-14B7-4A6C-980E-1DFD4A4AFC2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965A6-44F4-4C60-8809-D5FC17F28F6E}" type="datetime4">
              <a:rPr lang="it-IT" smtClean="0"/>
              <a:pPr/>
              <a:t>25 settembre 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FFBA-14B7-4A6C-980E-1DFD4A4AFC2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27AAF-F05A-4B2C-8F23-1429794323AD}" type="datetime4">
              <a:rPr lang="it-IT" smtClean="0"/>
              <a:pPr/>
              <a:t>25 settembre 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FFBA-14B7-4A6C-980E-1DFD4A4AFC2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1319-7975-409E-BDD1-3FAD2A55632E}" type="datetime4">
              <a:rPr lang="it-IT" smtClean="0"/>
              <a:pPr/>
              <a:t>25 settembre 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FFBA-14B7-4A6C-980E-1DFD4A4AFC2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D2CD7-2E98-450E-A2DC-2F09425B7157}" type="datetime4">
              <a:rPr lang="it-IT" smtClean="0"/>
              <a:pPr/>
              <a:t>25 settembre 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FFBA-14B7-4A6C-980E-1DFD4A4AFC2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2084-2AD4-4B32-8969-DFEC60571E9E}" type="datetime4">
              <a:rPr lang="it-IT" smtClean="0"/>
              <a:pPr/>
              <a:t>25 settembre 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FFBA-14B7-4A6C-980E-1DFD4A4AFC2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37685-1135-4C35-90AE-D697EDDFE20A}" type="datetime4">
              <a:rPr lang="it-IT" smtClean="0"/>
              <a:pPr/>
              <a:t>25 settembre 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4FFBA-14B7-4A6C-980E-1DFD4A4AFC2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6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7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8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52901" y="3861048"/>
            <a:ext cx="7848600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it-IT" altLang="it-IT" dirty="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Bernardino Cordeschi</a:t>
            </a:r>
          </a:p>
          <a:p>
            <a:pPr algn="ctr" eaLnBrk="1" hangingPunct="1">
              <a:buClrTx/>
              <a:buFontTx/>
              <a:buNone/>
            </a:pPr>
            <a:r>
              <a:rPr lang="it-IT" altLang="it-IT" dirty="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Presidente Commissione Antiriciclaggio ODCEC di Roma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242" y="5576051"/>
            <a:ext cx="2857500" cy="971550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2084913" y="2096484"/>
            <a:ext cx="51845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dirty="0"/>
              <a:t>PRINCIPI DELL’ADEGUATA VERIFICA DELLA CLIENTELA DA PARTE DEI REVISORI LEGALI</a:t>
            </a:r>
            <a:endParaRPr lang="it-IT" sz="2800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111375" y="4679950"/>
            <a:ext cx="4570413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5" name="Titolo 5"/>
          <p:cNvSpPr txBox="1">
            <a:spLocks/>
          </p:cNvSpPr>
          <p:nvPr/>
        </p:nvSpPr>
        <p:spPr>
          <a:xfrm>
            <a:off x="658192" y="1146460"/>
            <a:ext cx="8283476" cy="510909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it-IT" sz="1800" b="1" dirty="0"/>
            </a:br>
            <a:br>
              <a:rPr lang="it-IT" sz="1800" b="1" dirty="0"/>
            </a:br>
            <a:r>
              <a:rPr lang="it-IT" sz="1800" dirty="0"/>
              <a:t>L’adeguata verifica nelle sue declinazioni di semplificata/ordinaria/rafforzata resta dovuta in capo </a:t>
            </a:r>
            <a:r>
              <a:rPr lang="it-IT" sz="1800" u="sng" dirty="0"/>
              <a:t>anche in capo al revisore esterno, persona fisica o società di revisione, nel caso di funzioni di revisione attribuite al soggetto esterno e non al collegio sindacale o al sindaco unico</a:t>
            </a:r>
            <a:r>
              <a:rPr lang="it-IT" sz="1800" dirty="0"/>
              <a:t>. </a:t>
            </a:r>
            <a:br>
              <a:rPr lang="it-IT" sz="1800" dirty="0"/>
            </a:br>
            <a:br>
              <a:rPr lang="it-IT" sz="1800" dirty="0"/>
            </a:br>
            <a:r>
              <a:rPr lang="it-IT" sz="1800" dirty="0"/>
              <a:t>Ai fini dell’analisi del rischio effettivo, peraltro, i sindaci/revisori e i revisori esterni si troveranno di fronte ad un </a:t>
            </a:r>
            <a:r>
              <a:rPr lang="it-IT" sz="1800" b="1" dirty="0"/>
              <a:t>rischio inerente </a:t>
            </a:r>
            <a:r>
              <a:rPr lang="it-IT" sz="1800" dirty="0"/>
              <a:t>“</a:t>
            </a:r>
            <a:r>
              <a:rPr lang="it-IT" sz="1800" b="1" dirty="0"/>
              <a:t>abbastanza significativo</a:t>
            </a:r>
            <a:r>
              <a:rPr lang="it-IT" sz="1800" dirty="0"/>
              <a:t>”, mentre per il rischio specifico potranno limitarsi valutare il rischio legato ai parametri soggettivi commessi al cliente.</a:t>
            </a:r>
            <a:br>
              <a:rPr lang="it-IT" sz="1800" dirty="0"/>
            </a:br>
            <a:br>
              <a:rPr lang="it-IT" sz="1800" dirty="0"/>
            </a:br>
            <a:r>
              <a:rPr lang="it-IT" sz="1800" dirty="0"/>
              <a:t>Parametri connessi al cliente:</a:t>
            </a:r>
            <a:br>
              <a:rPr lang="it-IT" sz="1800" dirty="0"/>
            </a:br>
            <a:r>
              <a:rPr lang="it-IT" sz="1800" dirty="0"/>
              <a:t>A.1 – Natura giuridica</a:t>
            </a:r>
            <a:br>
              <a:rPr lang="it-IT" sz="1800" dirty="0"/>
            </a:br>
            <a:r>
              <a:rPr lang="it-IT" sz="1800" dirty="0"/>
              <a:t>A.2 – Prevalente attività svolta</a:t>
            </a:r>
            <a:br>
              <a:rPr lang="it-IT" sz="1800" dirty="0"/>
            </a:br>
            <a:r>
              <a:rPr lang="it-IT" sz="1800" dirty="0"/>
              <a:t>A.3 – Comportamento tenuto</a:t>
            </a:r>
            <a:br>
              <a:rPr lang="it-IT" sz="1800" dirty="0"/>
            </a:br>
            <a:r>
              <a:rPr lang="it-IT" sz="1800" dirty="0"/>
              <a:t>A.4 – Area geografica di residenza del cliente</a:t>
            </a:r>
            <a:br>
              <a:rPr lang="it-IT" sz="2000" dirty="0"/>
            </a:b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498618431"/>
      </p:ext>
    </p:extLst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19" name="Titolo 5"/>
          <p:cNvSpPr txBox="1">
            <a:spLocks/>
          </p:cNvSpPr>
          <p:nvPr/>
        </p:nvSpPr>
        <p:spPr>
          <a:xfrm>
            <a:off x="279668" y="1005463"/>
            <a:ext cx="8584663" cy="563231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it-IT" sz="2000" b="1" dirty="0"/>
            </a:br>
            <a:br>
              <a:rPr lang="it-IT" sz="2000" dirty="0"/>
            </a:br>
            <a:r>
              <a:rPr lang="it-IT" sz="2000" dirty="0"/>
              <a:t>Il revisore che si avvalga nella prestazione professionale della collaborazione di terzi (collaboratori o dipendenti di studio) resta comunque responsabile degli adempimenti antiriciclaggio previsti dal Decreto (anche a fronte di specifici adempimenti assegnati ai collaboratori/dipendenti). </a:t>
            </a:r>
            <a:br>
              <a:rPr lang="it-IT" sz="2000" dirty="0"/>
            </a:br>
            <a:br>
              <a:rPr lang="it-IT" sz="2000" dirty="0"/>
            </a:br>
            <a:r>
              <a:rPr lang="it-IT" sz="2000" dirty="0"/>
              <a:t>In virtù di ciò il soggetto obbligato sarà tenuto: </a:t>
            </a:r>
            <a:br>
              <a:rPr lang="it-IT" sz="2000" dirty="0"/>
            </a:br>
            <a:r>
              <a:rPr lang="it-IT" sz="2000" dirty="0"/>
              <a:t>- a fornire ai collaboratori/dipendenti un idoneo </a:t>
            </a:r>
            <a:r>
              <a:rPr lang="it-IT" sz="2000" i="1" dirty="0"/>
              <a:t>set </a:t>
            </a:r>
            <a:r>
              <a:rPr lang="it-IT" sz="2000" dirty="0"/>
              <a:t>di strumenti operativi e procedure per assolvere gli adempimenti antiriciclaggio; </a:t>
            </a:r>
            <a:br>
              <a:rPr lang="it-IT" sz="2000" dirty="0"/>
            </a:br>
            <a:br>
              <a:rPr lang="it-IT" sz="2000" dirty="0"/>
            </a:br>
            <a:r>
              <a:rPr lang="it-IT" sz="2000" dirty="0"/>
              <a:t>- ad accertarsi che i dipendenti/collaboratori posseggano una adeguata formazione in materia di prevenzione del riciclaggio; </a:t>
            </a:r>
            <a:br>
              <a:rPr lang="it-IT" sz="2000" dirty="0"/>
            </a:br>
            <a:br>
              <a:rPr lang="it-IT" sz="2000" dirty="0"/>
            </a:br>
            <a:r>
              <a:rPr lang="it-IT" sz="2000" dirty="0"/>
              <a:t>- ad esercitare una attività di direzione, supervisione e controllo sul corretto adempimento della normativa da parte dei dipendenti e collaboratori. </a:t>
            </a:r>
            <a:br>
              <a:rPr lang="it-IT" sz="2000" dirty="0"/>
            </a:br>
            <a:br>
              <a:rPr lang="it-IT" sz="2000" dirty="0"/>
            </a:b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093995799"/>
      </p:ext>
    </p:extLst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1043608" y="1340768"/>
            <a:ext cx="7488832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 </a:t>
            </a:r>
            <a:r>
              <a:rPr lang="it-IT" sz="2000" b="1" dirty="0"/>
              <a:t>Adeguata verifica della clientela</a:t>
            </a:r>
            <a:br>
              <a:rPr lang="it-IT" sz="2000" b="1" dirty="0"/>
            </a:br>
            <a:br>
              <a:rPr lang="it-IT" b="1" dirty="0"/>
            </a:br>
            <a:r>
              <a:rPr lang="it-IT" dirty="0"/>
              <a:t>In presenza di rischio effettivo «abbastanza significativo», il revisore provvederà ad eseguire l’adeguata verifica con </a:t>
            </a:r>
            <a:r>
              <a:rPr lang="it-IT" u="sng" dirty="0"/>
              <a:t>modalità ordinaria</a:t>
            </a:r>
            <a:r>
              <a:rPr lang="it-IT" dirty="0"/>
              <a:t>:</a:t>
            </a:r>
            <a:br>
              <a:rPr lang="it-IT" dirty="0"/>
            </a:br>
            <a:br>
              <a:rPr lang="it-IT" dirty="0"/>
            </a:br>
            <a:r>
              <a:rPr lang="it-IT" dirty="0"/>
              <a:t>a) </a:t>
            </a:r>
            <a:r>
              <a:rPr lang="it-IT" b="1" dirty="0"/>
              <a:t>identificazione del cliente e verifica identità</a:t>
            </a:r>
            <a:r>
              <a:rPr lang="it-IT" dirty="0"/>
              <a:t> attraverso riscontro di un documento di identità (anche per esecutore);</a:t>
            </a:r>
            <a:br>
              <a:rPr lang="it-IT" dirty="0"/>
            </a:br>
            <a:br>
              <a:rPr lang="it-IT" dirty="0"/>
            </a:br>
            <a:r>
              <a:rPr lang="it-IT" dirty="0"/>
              <a:t>b) </a:t>
            </a:r>
            <a:r>
              <a:rPr lang="it-IT" b="1" dirty="0"/>
              <a:t>identificazione del titolare effettivo </a:t>
            </a:r>
            <a:r>
              <a:rPr lang="it-IT" dirty="0"/>
              <a:t>e verifica della sua identità;</a:t>
            </a:r>
            <a:br>
              <a:rPr lang="it-IT" dirty="0"/>
            </a:br>
            <a:br>
              <a:rPr lang="it-IT" dirty="0"/>
            </a:br>
            <a:r>
              <a:rPr lang="it-IT" dirty="0"/>
              <a:t>c) </a:t>
            </a:r>
            <a:r>
              <a:rPr lang="it-IT" b="1" dirty="0"/>
              <a:t>acquisizione e valutazione di informazioni sullo scopo </a:t>
            </a:r>
            <a:r>
              <a:rPr lang="it-IT" dirty="0"/>
              <a:t>della prestazione professionale (</a:t>
            </a:r>
            <a:r>
              <a:rPr lang="it-IT" i="1" dirty="0"/>
              <a:t>soprattutto se non riscontrabili da obblighi di Legge</a:t>
            </a:r>
            <a:r>
              <a:rPr lang="it-IT" dirty="0"/>
              <a:t>);</a:t>
            </a:r>
            <a:br>
              <a:rPr lang="it-IT" dirty="0"/>
            </a:br>
            <a:br>
              <a:rPr lang="it-IT" dirty="0"/>
            </a:br>
            <a:r>
              <a:rPr lang="it-IT" dirty="0"/>
              <a:t>d) </a:t>
            </a:r>
            <a:r>
              <a:rPr lang="it-IT" b="1" dirty="0"/>
              <a:t>controllo costante del rapporto con il cliente</a:t>
            </a:r>
            <a:r>
              <a:rPr lang="it-IT" dirty="0"/>
              <a:t>, attraverso l’esame della complessiva operatività del cliente medesimo anche riguardo, se necessaria in funzione del rischio, alla verifica della provenienza dei fondi e delle risorse nella disponibilità del cliente</a:t>
            </a:r>
            <a:br>
              <a:rPr lang="it-IT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59667219"/>
      </p:ext>
    </p:extLst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19" name="Titolo 2"/>
          <p:cNvSpPr txBox="1">
            <a:spLocks/>
          </p:cNvSpPr>
          <p:nvPr/>
        </p:nvSpPr>
        <p:spPr>
          <a:xfrm>
            <a:off x="551911" y="1231496"/>
            <a:ext cx="8101013" cy="459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/>
              <a:t>Regolamento </a:t>
            </a:r>
            <a:r>
              <a:rPr lang="it-IT" sz="2400" b="1" u="sng" dirty="0" err="1"/>
              <a:t>Consob</a:t>
            </a:r>
            <a:r>
              <a:rPr lang="it-IT" sz="2400" b="1" u="sng" dirty="0"/>
              <a:t> ed approccio basato sul rischio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555549" y="1916832"/>
            <a:ext cx="838611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t-IT" sz="2000" dirty="0"/>
              <a:t>Principi utili in generale per l’attività di revisione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it-IT" sz="20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t-IT" sz="2000" dirty="0"/>
              <a:t>Gli obblighi di adeguata verifica si basano </a:t>
            </a:r>
            <a:r>
              <a:rPr lang="it-IT" sz="2000" u="sng" dirty="0"/>
              <a:t>sui dati e le informazioni acquisite nel diligente esercizio della propria attività professionale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it-IT" sz="2000" u="sng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t-IT" sz="2000" dirty="0"/>
              <a:t>Per la valutazione del rischio i Revisori tengono conto dei criteri generali e dei fattori di rischio collegati al Cliente e alle caratteristiche dell’operazione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it-IT" sz="20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t-IT" sz="2000" dirty="0"/>
              <a:t>Inoltre tengono conto:</a:t>
            </a:r>
          </a:p>
          <a:p>
            <a:pPr marL="342900" indent="-342900" algn="just">
              <a:buAutoNum type="alphaLcParenR"/>
            </a:pPr>
            <a:r>
              <a:rPr lang="it-IT" sz="2000" dirty="0"/>
              <a:t>Eventuali incompletezze, irregolarità o manipolazioni della documentazione contabile, ovvero rifiuto o riluttanza a concedere accesso alle registrazioni contabili;</a:t>
            </a:r>
          </a:p>
          <a:p>
            <a:pPr marL="342900" indent="-342900" algn="just">
              <a:buAutoNum type="alphaLcParenR"/>
            </a:pPr>
            <a:r>
              <a:rPr lang="it-IT" sz="2000" dirty="0"/>
              <a:t>Operazioni anomale corrispondenti alle fattispecie identificate quali indicatori di anomalia</a:t>
            </a:r>
          </a:p>
        </p:txBody>
      </p:sp>
    </p:spTree>
    <p:extLst>
      <p:ext uri="{BB962C8B-B14F-4D97-AF65-F5344CB8AC3E}">
        <p14:creationId xmlns:p14="http://schemas.microsoft.com/office/powerpoint/2010/main" val="2059955528"/>
      </p:ext>
    </p:extLst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19" name="Titolo 2"/>
          <p:cNvSpPr txBox="1">
            <a:spLocks/>
          </p:cNvSpPr>
          <p:nvPr/>
        </p:nvSpPr>
        <p:spPr>
          <a:xfrm>
            <a:off x="551911" y="1231496"/>
            <a:ext cx="8101013" cy="459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/>
              <a:t>Caratteristiche attività di revisione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555549" y="1916831"/>
            <a:ext cx="83861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t-IT" sz="2000" dirty="0"/>
              <a:t>L’attività di revisione si muove sempre con </a:t>
            </a:r>
            <a:r>
              <a:rPr lang="it-IT" sz="2000" b="1" dirty="0"/>
              <a:t>SCETTICISMO PROFESSIONALE </a:t>
            </a:r>
            <a:r>
              <a:rPr lang="it-IT" sz="2000" dirty="0"/>
              <a:t>ed è basata su </a:t>
            </a:r>
            <a:r>
              <a:rPr lang="it-IT" sz="2000" u="sng" dirty="0"/>
              <a:t>RISCONTRI DOCUMENTALI </a:t>
            </a:r>
            <a:r>
              <a:rPr lang="it-IT" sz="2000" dirty="0"/>
              <a:t>e confronto con il </a:t>
            </a:r>
            <a:r>
              <a:rPr lang="it-IT" sz="2000" u="sng" dirty="0"/>
              <a:t>MANAGEMENT</a:t>
            </a:r>
            <a:endParaRPr lang="it-IT" sz="2000" b="1" u="sng" dirty="0"/>
          </a:p>
          <a:p>
            <a:pPr algn="just"/>
            <a:endParaRPr lang="it-IT" sz="2000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543986" y="3158527"/>
            <a:ext cx="81965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Assumeranno importanza:</a:t>
            </a:r>
          </a:p>
          <a:p>
            <a:endParaRPr lang="it-IT" dirty="0"/>
          </a:p>
          <a:p>
            <a:r>
              <a:rPr lang="it-IT" b="1" dirty="0"/>
              <a:t>Le modalità di pagamento</a:t>
            </a:r>
            <a:r>
              <a:rPr lang="it-IT" dirty="0"/>
              <a:t>: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pagamenti in contanti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strumenti di pagamento insoliti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servizi pagati e non resi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fatture a controparti inesistenti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fatture emesse in assenza di documenti significativi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9859661"/>
      </p:ext>
    </p:extLst>
  </p:cSld>
  <p:clrMapOvr>
    <a:masterClrMapping/>
  </p:clrMapOvr>
  <p:transition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19" name="Titolo 2"/>
          <p:cNvSpPr txBox="1">
            <a:spLocks/>
          </p:cNvSpPr>
          <p:nvPr/>
        </p:nvSpPr>
        <p:spPr>
          <a:xfrm>
            <a:off x="551911" y="1231496"/>
            <a:ext cx="8101013" cy="459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/>
              <a:t>Caratteristiche attività di revisione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551911" y="2060848"/>
            <a:ext cx="81965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Assumeranno importanza:</a:t>
            </a:r>
          </a:p>
          <a:p>
            <a:endParaRPr lang="it-IT" dirty="0"/>
          </a:p>
          <a:p>
            <a:r>
              <a:rPr lang="it-IT" b="1" dirty="0"/>
              <a:t>I profili soggettivi con il management</a:t>
            </a:r>
            <a:r>
              <a:rPr lang="it-IT" dirty="0"/>
              <a:t>: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Informazioni inesatte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Informazioni palesemente difformi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Documentazione contabile manipolata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Rifiuto di mostrare documenti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Procedimenti penali pendenti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587529" y="4437112"/>
            <a:ext cx="81965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r>
              <a:rPr lang="it-IT" b="1" dirty="0"/>
              <a:t>I profili oggettivi delle operazioni</a:t>
            </a:r>
            <a:r>
              <a:rPr lang="it-IT" dirty="0"/>
              <a:t>: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Con configurazione illogica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Volte a modificare volutamente alcune poste di bilancio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Complesse svolte con controparti con attività non correlate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Acquisto o vendita di beni fuori mercato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Investimenti in beni immobili in luoghi con ubicazioni sospette</a:t>
            </a:r>
          </a:p>
        </p:txBody>
      </p:sp>
    </p:spTree>
    <p:extLst>
      <p:ext uri="{BB962C8B-B14F-4D97-AF65-F5344CB8AC3E}">
        <p14:creationId xmlns:p14="http://schemas.microsoft.com/office/powerpoint/2010/main" val="250606024"/>
      </p:ext>
    </p:extLst>
  </p:cSld>
  <p:clrMapOvr>
    <a:masterClrMapping/>
  </p:clrMapOvr>
  <p:transition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6" name="Titolo 2"/>
          <p:cNvSpPr txBox="1">
            <a:spLocks/>
          </p:cNvSpPr>
          <p:nvPr/>
        </p:nvSpPr>
        <p:spPr>
          <a:xfrm>
            <a:off x="683568" y="1484784"/>
            <a:ext cx="8101013" cy="4593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1" u="sng" dirty="0"/>
              <a:t>Identificazione titolare effettivo</a:t>
            </a:r>
            <a:br>
              <a:rPr lang="it-IT" sz="2000" b="1" u="sng" dirty="0"/>
            </a:br>
            <a:endParaRPr lang="it-IT" sz="2000" b="1" u="sng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99181" y="2423407"/>
            <a:ext cx="8176826" cy="40423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 fini dell’identificazione del </a:t>
            </a:r>
            <a:r>
              <a:rPr lang="it-IT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t.e</a:t>
            </a:r>
            <a:r>
              <a:rPr 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il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revisore</a:t>
            </a:r>
            <a:r>
              <a:rPr 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chiede al cliente </a:t>
            </a:r>
            <a:r>
              <a:rPr 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informazioni e i dati a tal fine necessari (</a:t>
            </a:r>
            <a:r>
              <a:rPr lang="it-IT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nome e cognome, luogo e data di nascita, residenza e CF</a:t>
            </a:r>
            <a:r>
              <a:rPr 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tramite qualsiasi mezzo ritenuto idoneo (mail, </a:t>
            </a:r>
            <a:r>
              <a:rPr lang="it-IT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pec</a:t>
            </a:r>
            <a:r>
              <a:rPr 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dichiarazione del cliente) 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endParaRPr lang="it-IT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Nell’ipotesi in cui sia possibile identificare il </a:t>
            </a:r>
            <a:r>
              <a:rPr lang="it-IT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t.e</a:t>
            </a:r>
            <a:r>
              <a:rPr 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tramite la consultazione di pubblici registri, quest’ultima </a:t>
            </a:r>
            <a:r>
              <a:rPr lang="it-IT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 può ritenersi una modalità sufficiente per il corretto assolvimento dell’obbligo</a:t>
            </a:r>
            <a:r>
              <a:rPr 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trattandosi di uno strumento  previsto a supporto e non in sostituzione degli adempimenti prescritti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endParaRPr lang="it-IT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 ogni modo, dall’obbligo giuridico di comunicazione posto a carico del cliente discende la </a:t>
            </a:r>
            <a:r>
              <a:rPr lang="it-IT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valenza generale del principio di affidabilità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dirty="0">
              <a:solidFill>
                <a:schemeClr val="tx1"/>
              </a:solidFill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018107"/>
      </p:ext>
    </p:extLst>
  </p:cSld>
  <p:clrMapOvr>
    <a:masterClrMapping/>
  </p:clrMapOvr>
  <p:transition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4" name="Titolo 2"/>
          <p:cNvSpPr txBox="1">
            <a:spLocks/>
          </p:cNvSpPr>
          <p:nvPr/>
        </p:nvSpPr>
        <p:spPr>
          <a:xfrm>
            <a:off x="436482" y="1628800"/>
            <a:ext cx="8101013" cy="4593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/>
              <a:t>Identificazione titolare effettivo</a:t>
            </a:r>
            <a:br>
              <a:rPr lang="it-IT" sz="2400" b="1" u="sng" dirty="0"/>
            </a:br>
            <a:endParaRPr lang="it-IT" sz="2400" b="1" u="sng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36482" y="2564904"/>
            <a:ext cx="8039014" cy="3126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cliente </a:t>
            </a:r>
            <a:r>
              <a:rPr lang="it-IT" sz="2000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fornisce sotto la propria responsabilità</a:t>
            </a:r>
            <a:r>
              <a:rPr 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le informazioni necessarie a consentire l’identificazione del </a:t>
            </a:r>
            <a:r>
              <a:rPr lang="it-IT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t.e</a:t>
            </a:r>
            <a:r>
              <a:rPr 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it-IT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</a:t>
            </a:r>
            <a:r>
              <a:rPr lang="it-IT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t.e</a:t>
            </a:r>
            <a:r>
              <a:rPr 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2000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 essere individuato in ogni caso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it-IT" sz="2000" u="sng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it-IT" sz="2000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 si è tenuti ad acquisire copia del documento di identità del </a:t>
            </a:r>
            <a:r>
              <a:rPr lang="it-IT" sz="2000" u="sng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t.e</a:t>
            </a:r>
            <a:r>
              <a:rPr lang="it-IT" sz="2000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(è possibile fornire gli estremi del documento)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endParaRPr 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endParaRPr 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dirty="0">
              <a:solidFill>
                <a:schemeClr val="tx1"/>
              </a:solidFill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07631"/>
      </p:ext>
    </p:extLst>
  </p:cSld>
  <p:clrMapOvr>
    <a:masterClrMapping/>
  </p:clrMapOvr>
  <p:transition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6" name="CasellaDiTesto 5"/>
          <p:cNvSpPr txBox="1">
            <a:spLocks noChangeArrowheads="1"/>
          </p:cNvSpPr>
          <p:nvPr/>
        </p:nvSpPr>
        <p:spPr bwMode="auto">
          <a:xfrm>
            <a:off x="2483768" y="1466999"/>
            <a:ext cx="3816350" cy="3778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Titolare effettivo</a:t>
            </a:r>
          </a:p>
        </p:txBody>
      </p:sp>
      <p:sp>
        <p:nvSpPr>
          <p:cNvPr id="9" name="Rettangolo 1"/>
          <p:cNvSpPr>
            <a:spLocks noChangeArrowheads="1"/>
          </p:cNvSpPr>
          <p:nvPr/>
        </p:nvSpPr>
        <p:spPr bwMode="auto">
          <a:xfrm>
            <a:off x="227836" y="2197914"/>
            <a:ext cx="8376612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titolare effettivo è la persona fisica (o le persone fisiche) cui è attribuibile la proprietà diretta o indiretta dell’ente ovvero il relativo controllo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il cliente è </a:t>
            </a: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società di capitali 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 sono </a:t>
            </a:r>
            <a:r>
              <a:rPr lang="it-IT" altLang="it-IT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fattori di indicazione di proprietà diretta o indiretta: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it-IT" altLang="it-IT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Proprietà diretta: 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titolarità di partecipazione &gt; 25% del capitale del cliente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it-IT" altLang="it-IT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Proprietà indiretta: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titolarità di una percentuale di partecipazione superiore al 	25% del 	capitale del cliente, posseduto per tramite di società controllate, 	società fiduciarie o 	per interposta persona</a:t>
            </a:r>
          </a:p>
        </p:txBody>
      </p:sp>
    </p:spTree>
    <p:extLst>
      <p:ext uri="{BB962C8B-B14F-4D97-AF65-F5344CB8AC3E}">
        <p14:creationId xmlns:p14="http://schemas.microsoft.com/office/powerpoint/2010/main" val="3816716237"/>
      </p:ext>
    </p:extLst>
  </p:cSld>
  <p:clrMapOvr>
    <a:masterClrMapping/>
  </p:clrMapOvr>
  <p:transition>
    <p:wedg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8" name="CasellaDiTesto 7"/>
          <p:cNvSpPr txBox="1">
            <a:spLocks noChangeArrowheads="1"/>
          </p:cNvSpPr>
          <p:nvPr/>
        </p:nvSpPr>
        <p:spPr bwMode="auto">
          <a:xfrm>
            <a:off x="2699792" y="1306852"/>
            <a:ext cx="3816350" cy="3778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Titolare effettivo</a:t>
            </a:r>
          </a:p>
        </p:txBody>
      </p:sp>
      <p:sp>
        <p:nvSpPr>
          <p:cNvPr id="9" name="Rettangolo 1"/>
          <p:cNvSpPr>
            <a:spLocks noChangeArrowheads="1"/>
          </p:cNvSpPr>
          <p:nvPr/>
        </p:nvSpPr>
        <p:spPr bwMode="auto">
          <a:xfrm>
            <a:off x="323528" y="2132856"/>
            <a:ext cx="8352928" cy="2611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it-IT" alt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non è possibile utilizzare il criterio </a:t>
            </a:r>
            <a:r>
              <a:rPr lang="it-IT" altLang="it-IT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dell’assetto proprietario</a:t>
            </a:r>
            <a:r>
              <a:rPr lang="it-IT" alt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per individuare il titolare effettivo si utilizza il criterio del </a:t>
            </a:r>
            <a:r>
              <a:rPr lang="it-IT" altLang="it-IT" sz="2000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controllo in forza</a:t>
            </a:r>
            <a:r>
              <a:rPr lang="it-IT" alt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it-IT" alt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 controllo della maggioranza dei voti esercitabili in assemblea ordinaria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it-IT" alt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 controllo dei voti sufficienti per esercitare influenza dominante in  assemblea ordinaria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it-IT" alt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dell’esistenza di particolari vincoli contrattuali che consentano di esercitare un’influenza dominante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dirty="0">
              <a:solidFill>
                <a:schemeClr val="tx1"/>
              </a:solidFill>
            </a:endParaRP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dirty="0">
              <a:solidFill>
                <a:schemeClr val="tx1"/>
              </a:solidFill>
            </a:endParaRPr>
          </a:p>
        </p:txBody>
      </p:sp>
      <p:sp>
        <p:nvSpPr>
          <p:cNvPr id="11" name="Ovale 10"/>
          <p:cNvSpPr/>
          <p:nvPr/>
        </p:nvSpPr>
        <p:spPr>
          <a:xfrm>
            <a:off x="905892" y="4437112"/>
            <a:ext cx="7188200" cy="2218509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Qualora l’utilizzo dei criteri precedenti non consenta l’individuazione, il titolare effettivo </a:t>
            </a:r>
            <a:r>
              <a:rPr lang="it-IT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coincide con la persona fisica titolare di poteri di amministrazione o direzione della società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(= </a:t>
            </a:r>
            <a:r>
              <a:rPr lang="it-IT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rapp</a:t>
            </a:r>
            <a:r>
              <a:rPr lang="it-IT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legale, amm.re unico)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b="1" u="sng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Criterio residuale con inserimento di eventuali note</a:t>
            </a:r>
          </a:p>
        </p:txBody>
      </p:sp>
    </p:spTree>
    <p:extLst>
      <p:ext uri="{BB962C8B-B14F-4D97-AF65-F5344CB8AC3E}">
        <p14:creationId xmlns:p14="http://schemas.microsoft.com/office/powerpoint/2010/main" val="1346159727"/>
      </p:ext>
    </p:extLst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6" name="Titolo 5"/>
          <p:cNvSpPr txBox="1">
            <a:spLocks/>
          </p:cNvSpPr>
          <p:nvPr/>
        </p:nvSpPr>
        <p:spPr>
          <a:xfrm>
            <a:off x="755576" y="1484146"/>
            <a:ext cx="8101013" cy="35394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400" b="1" dirty="0"/>
              <a:t>I soggetti destinatari</a:t>
            </a:r>
            <a:br>
              <a:rPr lang="it-IT" sz="2400" b="1" dirty="0"/>
            </a:br>
            <a:br>
              <a:rPr lang="it-IT" sz="2000" b="1" dirty="0"/>
            </a:br>
            <a:br>
              <a:rPr lang="it-IT" sz="2000" dirty="0"/>
            </a:br>
            <a:r>
              <a:rPr lang="it-IT" sz="2000" dirty="0"/>
              <a:t> Rientrano nella categoria dei professionisti, nell’esercizio della professione in forma individuale, associata o societaria:</a:t>
            </a:r>
            <a:br>
              <a:rPr lang="it-IT" sz="2000" dirty="0"/>
            </a:br>
            <a:r>
              <a:rPr lang="it-IT" sz="2000" dirty="0"/>
              <a:t>[…]</a:t>
            </a:r>
            <a:br>
              <a:rPr lang="it-IT" sz="2000" dirty="0"/>
            </a:br>
            <a:r>
              <a:rPr lang="it-IT" sz="2000" i="1" dirty="0"/>
              <a:t> </a:t>
            </a:r>
            <a:r>
              <a:rPr lang="it-IT" sz="2000" dirty="0"/>
              <a:t>i revisori legali e le società di revisione legale </a:t>
            </a:r>
            <a:r>
              <a:rPr lang="it-IT" sz="2000" b="1" dirty="0"/>
              <a:t>con</a:t>
            </a:r>
            <a:r>
              <a:rPr lang="it-IT" sz="2000" dirty="0"/>
              <a:t> incarichi di revisione legale su </a:t>
            </a:r>
            <a:r>
              <a:rPr lang="it-IT" sz="2000" u="sng" dirty="0"/>
              <a:t>enti di interesse pubblico o su enti sottoposti a regimi intermedio</a:t>
            </a:r>
            <a:r>
              <a:rPr lang="it-IT" sz="2000" dirty="0"/>
              <a:t>;</a:t>
            </a:r>
            <a:br>
              <a:rPr lang="it-IT" sz="2000" dirty="0"/>
            </a:br>
            <a:br>
              <a:rPr lang="it-IT" sz="2000" dirty="0"/>
            </a:br>
            <a:r>
              <a:rPr lang="it-IT" sz="2000" i="1" dirty="0"/>
              <a:t> </a:t>
            </a:r>
            <a:r>
              <a:rPr lang="it-IT" sz="2000" dirty="0"/>
              <a:t>i revisori legali e le società di revisione </a:t>
            </a:r>
            <a:r>
              <a:rPr lang="it-IT" sz="2000" b="1" dirty="0"/>
              <a:t>senza</a:t>
            </a:r>
            <a:r>
              <a:rPr lang="it-IT" sz="2000" dirty="0"/>
              <a:t> incarichi di revisione su </a:t>
            </a:r>
            <a:r>
              <a:rPr lang="it-IT" sz="2000" u="sng" dirty="0"/>
              <a:t>enti di interesse pubblico o su enti sottoposti a regimi intermedio</a:t>
            </a:r>
            <a:r>
              <a:rPr lang="it-IT" sz="2000" dirty="0"/>
              <a:t>.</a:t>
            </a:r>
          </a:p>
        </p:txBody>
      </p:sp>
    </p:spTree>
  </p:cSld>
  <p:clrMapOvr>
    <a:masterClrMapping/>
  </p:clrMapOvr>
  <p:transition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6" name="CasellaDiTesto 4"/>
          <p:cNvSpPr txBox="1">
            <a:spLocks noChangeArrowheads="1"/>
          </p:cNvSpPr>
          <p:nvPr/>
        </p:nvSpPr>
        <p:spPr bwMode="auto">
          <a:xfrm>
            <a:off x="2627784" y="1340768"/>
            <a:ext cx="3816350" cy="3778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ttangolo 1"/>
          <p:cNvSpPr>
            <a:spLocks noChangeArrowheads="1"/>
          </p:cNvSpPr>
          <p:nvPr/>
        </p:nvSpPr>
        <p:spPr bwMode="auto">
          <a:xfrm>
            <a:off x="729704" y="1798921"/>
            <a:ext cx="7612510" cy="2411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Nel caso in cui il cliente sia </a:t>
            </a:r>
            <a:r>
              <a:rPr lang="it-IT" altLang="it-IT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una persona giuridica privata ex </a:t>
            </a:r>
            <a:r>
              <a:rPr lang="it-IT" altLang="it-IT" u="sng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Dpr</a:t>
            </a:r>
            <a:r>
              <a:rPr lang="it-IT" altLang="it-IT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n. 361/2000 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(fondazioni, associazioni riconosciute) sono </a:t>
            </a:r>
            <a:r>
              <a:rPr lang="it-IT" altLang="it-IT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cumulativamente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individuati come titolari effettivi: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fondatori, ove in vita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beneficiari, quando individuati o facilmente individuabili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titolari di funzioni di direzione e amministrazione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dirty="0">
              <a:solidFill>
                <a:schemeClr val="tx1"/>
              </a:solidFill>
            </a:endParaRP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dirty="0">
              <a:solidFill>
                <a:schemeClr val="tx1"/>
              </a:solidFill>
            </a:endParaRPr>
          </a:p>
        </p:txBody>
      </p:sp>
      <p:sp>
        <p:nvSpPr>
          <p:cNvPr id="12" name="Rettangolo 1"/>
          <p:cNvSpPr>
            <a:spLocks noChangeArrowheads="1"/>
          </p:cNvSpPr>
          <p:nvPr/>
        </p:nvSpPr>
        <p:spPr bwMode="auto">
          <a:xfrm>
            <a:off x="611560" y="3717032"/>
            <a:ext cx="8686800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Nel caso di trust i titolari effettivi si identificano cumulativamente nel: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fondatore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fiduciario o fiduciari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guardiano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nei beneficiari o classe di beneficiari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nelle altre persone fisiche che esercitano </a:t>
            </a:r>
            <a:r>
              <a:rPr lang="it-IT" altLang="it-IT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iI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controllo sul trust o sui beni conferiti nel  trust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dirty="0">
              <a:solidFill>
                <a:schemeClr val="tx1"/>
              </a:solidFill>
            </a:endParaRP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dirty="0">
              <a:solidFill>
                <a:schemeClr val="tx1"/>
              </a:solidFill>
            </a:endParaRPr>
          </a:p>
        </p:txBody>
      </p:sp>
      <p:sp>
        <p:nvSpPr>
          <p:cNvPr id="13" name="Freccia a destra 2"/>
          <p:cNvSpPr>
            <a:spLocks noChangeArrowheads="1"/>
          </p:cNvSpPr>
          <p:nvPr/>
        </p:nvSpPr>
        <p:spPr bwMode="auto">
          <a:xfrm>
            <a:off x="251520" y="5840739"/>
            <a:ext cx="1030910" cy="574675"/>
          </a:xfrm>
          <a:prstGeom prst="rightArrow">
            <a:avLst>
              <a:gd name="adj1" fmla="val 50000"/>
              <a:gd name="adj2" fmla="val 50092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4" name="CasellaDiTesto 3"/>
          <p:cNvSpPr txBox="1">
            <a:spLocks noChangeArrowheads="1"/>
          </p:cNvSpPr>
          <p:nvPr/>
        </p:nvSpPr>
        <p:spPr bwMode="auto">
          <a:xfrm>
            <a:off x="1557321" y="5824070"/>
            <a:ext cx="7384347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Iscrizione in apposita sezione del registro delle Imprese (nel futuro registro dei titolari effettivi)</a:t>
            </a:r>
            <a:endParaRPr lang="it-IT" altLang="it-IT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066790"/>
      </p:ext>
    </p:extLst>
  </p:cSld>
  <p:clrMapOvr>
    <a:masterClrMapping/>
  </p:clrMapOvr>
  <p:transition>
    <p:wedg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8" name="CasellaDiTesto 1"/>
          <p:cNvSpPr txBox="1">
            <a:spLocks noChangeArrowheads="1"/>
          </p:cNvSpPr>
          <p:nvPr/>
        </p:nvSpPr>
        <p:spPr bwMode="auto">
          <a:xfrm>
            <a:off x="3203848" y="1340768"/>
            <a:ext cx="2374900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ANALISI DEI CASI</a:t>
            </a:r>
          </a:p>
        </p:txBody>
      </p:sp>
      <p:sp>
        <p:nvSpPr>
          <p:cNvPr id="11" name="Rettangolo 1"/>
          <p:cNvSpPr>
            <a:spLocks noChangeArrowheads="1"/>
          </p:cNvSpPr>
          <p:nvPr/>
        </p:nvSpPr>
        <p:spPr bwMode="auto">
          <a:xfrm>
            <a:off x="457200" y="2060848"/>
            <a:ext cx="8686800" cy="266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Nel caso in cui i precedenti criteri non dovessero trovare riscontro si applica il criterio residuale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L’utilizzo dei criteri deve essere «scalare» passando dal comma 2 a seguire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Produzioni di casistiche operative (</a:t>
            </a:r>
            <a:r>
              <a:rPr lang="it-IT" altLang="it-IT" i="1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forse con scarso utilizzo del criterio residuale</a:t>
            </a:r>
            <a:r>
              <a:rPr lang="it-IT" altLang="it-IT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)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it-IT" altLang="it-IT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In attesa dell’avvio della sezione dei titolari effettivi del Registro delle Imprese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it-IT" altLang="it-IT" dirty="0">
              <a:solidFill>
                <a:schemeClr val="tx1"/>
              </a:solidFill>
              <a:latin typeface="+mj-lt"/>
            </a:endParaRP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203842"/>
      </p:ext>
    </p:extLst>
  </p:cSld>
  <p:clrMapOvr>
    <a:masterClrMapping/>
  </p:clrMapOvr>
  <p:transition>
    <p:wedg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9" name="CasellaDiTesto 1"/>
          <p:cNvSpPr txBox="1">
            <a:spLocks noChangeArrowheads="1"/>
          </p:cNvSpPr>
          <p:nvPr/>
        </p:nvSpPr>
        <p:spPr bwMode="auto">
          <a:xfrm>
            <a:off x="3347864" y="1412776"/>
            <a:ext cx="2374900" cy="60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Titolare effettivo </a:t>
            </a:r>
            <a:r>
              <a:rPr lang="it-IT" altLang="it-IT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Societa’</a:t>
            </a: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 persone</a:t>
            </a:r>
          </a:p>
        </p:txBody>
      </p:sp>
      <p:sp>
        <p:nvSpPr>
          <p:cNvPr id="11" name="Rettangolo 1"/>
          <p:cNvSpPr>
            <a:spLocks noChangeArrowheads="1"/>
          </p:cNvSpPr>
          <p:nvPr/>
        </p:nvSpPr>
        <p:spPr bwMode="auto">
          <a:xfrm>
            <a:off x="277748" y="2348880"/>
            <a:ext cx="8686800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indicazioni tengono conto della variabilità del valore della quota o della partecipazione agli utili  che si ha nella società di persone 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Viene replicato un </a:t>
            </a:r>
            <a:r>
              <a:rPr lang="it-IT" altLang="it-IT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meccanismo similare al criterio delle società di capitali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u="sng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Pertanto saranno titolari effettivi, </a:t>
            </a: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alternativamente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it-IT" altLang="it-IT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chi ha conferito nel capitale importi superiori al 25% del capitale sottoscritto;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oppure nei casi di ripartizione di utili non proporzionali ai conferimenti, indipendentemente dalla quota conferita, chi ha diritto a partecipare agli utili in misura superiore al 25%;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non vi sono soci che superano le soglie del 25%, chi ha la rappresentanza della società, disgiuntiva o congiuntiva.</a:t>
            </a:r>
            <a:endParaRPr lang="it-IT" alt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064168"/>
      </p:ext>
    </p:extLst>
  </p:cSld>
  <p:clrMapOvr>
    <a:masterClrMapping/>
  </p:clrMapOvr>
  <p:transition>
    <p:wedg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8" name="CasellaDiTesto 1"/>
          <p:cNvSpPr txBox="1">
            <a:spLocks noChangeArrowheads="1"/>
          </p:cNvSpPr>
          <p:nvPr/>
        </p:nvSpPr>
        <p:spPr bwMode="auto">
          <a:xfrm>
            <a:off x="2627784" y="1412776"/>
            <a:ext cx="3840163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Pegno e usufrutto su quote o azioni</a:t>
            </a:r>
          </a:p>
        </p:txBody>
      </p:sp>
      <p:sp>
        <p:nvSpPr>
          <p:cNvPr id="11" name="Rettangolo 1"/>
          <p:cNvSpPr>
            <a:spLocks noChangeArrowheads="1"/>
          </p:cNvSpPr>
          <p:nvPr/>
        </p:nvSpPr>
        <p:spPr bwMode="auto">
          <a:xfrm>
            <a:off x="254868" y="1916832"/>
            <a:ext cx="86868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just" eaLnBrk="1"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it-IT" altLang="it-IT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Caso in cui in una società vi siano azioni detenute in usufrutto o date in pegno, saranno titolari effettivi:</a:t>
            </a:r>
          </a:p>
          <a:p>
            <a:pPr algn="just" eaLnBrk="1"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it-IT" altLang="it-IT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persone fisiche che hanno la titolarità di azioni non concesse in usufrutto per una quota superiore al 25%;</a:t>
            </a:r>
          </a:p>
          <a:p>
            <a:pPr algn="just" eaLnBrk="1"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it-IT" altLang="it-IT" sz="1800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le azioni superiori al 25% concesse in usufrutto o pegno</a:t>
            </a:r>
            <a:r>
              <a:rPr lang="it-IT" altLang="it-IT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altLang="it-IT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sia l’usufruttario sia il nudo proprietario.</a:t>
            </a:r>
          </a:p>
        </p:txBody>
      </p:sp>
      <p:sp>
        <p:nvSpPr>
          <p:cNvPr id="12" name="CasellaDiTesto 10"/>
          <p:cNvSpPr txBox="1">
            <a:spLocks noChangeArrowheads="1"/>
          </p:cNvSpPr>
          <p:nvPr/>
        </p:nvSpPr>
        <p:spPr bwMode="auto">
          <a:xfrm>
            <a:off x="2462286" y="3933056"/>
            <a:ext cx="4271963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Società partecipata tramite fiduciaria</a:t>
            </a:r>
          </a:p>
        </p:txBody>
      </p:sp>
      <p:sp>
        <p:nvSpPr>
          <p:cNvPr id="13" name="Rettangolo 1"/>
          <p:cNvSpPr>
            <a:spLocks noChangeArrowheads="1"/>
          </p:cNvSpPr>
          <p:nvPr/>
        </p:nvSpPr>
        <p:spPr bwMode="auto">
          <a:xfrm>
            <a:off x="254868" y="4661818"/>
            <a:ext cx="86868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Società cliente partecipata da fiduciaria con 50% e altre 5 PF con 10%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fiduciaria è tenuta a rivelare i dati del socio persona fisica (fiduciante) proprietario reale della partecipazione e quindi titolare effettivo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reticenza è sinonimo di sospetto</a:t>
            </a:r>
          </a:p>
        </p:txBody>
      </p:sp>
    </p:spTree>
    <p:extLst>
      <p:ext uri="{BB962C8B-B14F-4D97-AF65-F5344CB8AC3E}">
        <p14:creationId xmlns:p14="http://schemas.microsoft.com/office/powerpoint/2010/main" val="1092414696"/>
      </p:ext>
    </p:extLst>
  </p:cSld>
  <p:clrMapOvr>
    <a:masterClrMapping/>
  </p:clrMapOvr>
  <p:transition>
    <p:wedg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6" name="CasellaDiTesto 1"/>
          <p:cNvSpPr txBox="1">
            <a:spLocks noChangeArrowheads="1"/>
          </p:cNvSpPr>
          <p:nvPr/>
        </p:nvSpPr>
        <p:spPr bwMode="auto">
          <a:xfrm>
            <a:off x="443780" y="1412776"/>
            <a:ext cx="8497888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concetto di potere di controllo dei voti in assemblea ordinaria/influenza dominante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Mancanza di soci che hanno oltre il 25% della titolarità</a:t>
            </a:r>
          </a:p>
        </p:txBody>
      </p:sp>
      <p:sp>
        <p:nvSpPr>
          <p:cNvPr id="9" name="Rettangolo 1"/>
          <p:cNvSpPr>
            <a:spLocks noChangeArrowheads="1"/>
          </p:cNvSpPr>
          <p:nvPr/>
        </p:nvSpPr>
        <p:spPr bwMode="auto">
          <a:xfrm>
            <a:off x="287106" y="2276872"/>
            <a:ext cx="8686800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just" eaLnBrk="1"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it-IT" altLang="it-IT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 tratta di situazioni complesse dove una PF riesce a controllare la maggioranza dei voti esercitabili in assemblea ordinaria non attraverso la proprietà ma mediante altri strumenti come i sindacati di voto</a:t>
            </a:r>
          </a:p>
          <a:p>
            <a:pPr algn="just" eaLnBrk="1"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it-IT" altLang="it-IT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 esempio in base ad un sindacato di voto, i soci aderenti si obbligano ad esprimere il voto di nomina del Cda o della maggioranza di esso.</a:t>
            </a:r>
          </a:p>
          <a:p>
            <a:pPr algn="just" eaLnBrk="1"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it-IT" altLang="it-IT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sostanza, in forza della convenzione suddetta, </a:t>
            </a:r>
            <a:r>
              <a:rPr lang="it-IT" altLang="it-IT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sarà titolare effettivo il socio che da le indicazioni di nomina</a:t>
            </a:r>
          </a:p>
          <a:p>
            <a:pPr algn="just" eaLnBrk="1"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it-IT" altLang="it-IT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questi casi, anche se i patti parasociali non sono soggetti a pubblicità obbligatoria, il cliente deve comunicarli al professionista</a:t>
            </a:r>
          </a:p>
          <a:p>
            <a:pPr algn="just" eaLnBrk="1"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it-IT" altLang="it-IT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Anche nel caso di concetto di influenza dominante, gli amministratori della società, con socio dominante </a:t>
            </a:r>
            <a:r>
              <a:rPr lang="it-IT" altLang="it-IT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dovranno esplicitare chi fra i soci ha provveduto a determinare la propria nomina</a:t>
            </a:r>
          </a:p>
          <a:p>
            <a:pPr algn="just" eaLnBrk="1"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it-IT" altLang="it-IT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89120"/>
      </p:ext>
    </p:extLst>
  </p:cSld>
  <p:clrMapOvr>
    <a:masterClrMapping/>
  </p:clrMapOvr>
  <p:transition>
    <p:wedg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11" name="CasellaDiTesto 1"/>
          <p:cNvSpPr txBox="1">
            <a:spLocks noChangeArrowheads="1"/>
          </p:cNvSpPr>
          <p:nvPr/>
        </p:nvSpPr>
        <p:spPr bwMode="auto">
          <a:xfrm>
            <a:off x="323528" y="1484784"/>
            <a:ext cx="8497888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catene di controllo </a:t>
            </a:r>
          </a:p>
        </p:txBody>
      </p:sp>
      <p:sp>
        <p:nvSpPr>
          <p:cNvPr id="13" name="Rettangolo 1"/>
          <p:cNvSpPr>
            <a:spLocks noChangeArrowheads="1"/>
          </p:cNvSpPr>
          <p:nvPr/>
        </p:nvSpPr>
        <p:spPr bwMode="auto">
          <a:xfrm>
            <a:off x="310925" y="2132856"/>
            <a:ext cx="86868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Nei casi di società sottoposte a catene di controllo sarà necessario individuare le PF che controllano la società attraverso una partecipazione rilevante ai fini del controllo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Senza tenere conto dell’effetto «moltiplicatore» della catena di controllo ma come se fosse «trasparente» la società per mezzo della quale detengono il controllo (quindi sempre verificando percentuale superiore al 25%)</a:t>
            </a:r>
          </a:p>
        </p:txBody>
      </p:sp>
    </p:spTree>
    <p:extLst>
      <p:ext uri="{BB962C8B-B14F-4D97-AF65-F5344CB8AC3E}">
        <p14:creationId xmlns:p14="http://schemas.microsoft.com/office/powerpoint/2010/main" val="1760413112"/>
      </p:ext>
    </p:extLst>
  </p:cSld>
  <p:clrMapOvr>
    <a:masterClrMapping/>
  </p:clrMapOvr>
  <p:transition>
    <p:wedg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6" name="Rettangolo 2"/>
          <p:cNvSpPr>
            <a:spLocks noChangeArrowheads="1"/>
          </p:cNvSpPr>
          <p:nvPr/>
        </p:nvSpPr>
        <p:spPr bwMode="auto">
          <a:xfrm>
            <a:off x="3730625" y="5516563"/>
            <a:ext cx="1728788" cy="433387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ALFA SRL</a:t>
            </a:r>
          </a:p>
        </p:txBody>
      </p:sp>
      <p:cxnSp>
        <p:nvCxnSpPr>
          <p:cNvPr id="8" name="Connettore 2 7"/>
          <p:cNvCxnSpPr>
            <a:cxnSpLocks noChangeShapeType="1"/>
          </p:cNvCxnSpPr>
          <p:nvPr/>
        </p:nvCxnSpPr>
        <p:spPr bwMode="auto">
          <a:xfrm>
            <a:off x="2603500" y="5084763"/>
            <a:ext cx="960438" cy="4318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Ovale 9"/>
          <p:cNvSpPr>
            <a:spLocks noChangeArrowheads="1"/>
          </p:cNvSpPr>
          <p:nvPr/>
        </p:nvSpPr>
        <p:spPr bwMode="auto">
          <a:xfrm>
            <a:off x="1781175" y="4386263"/>
            <a:ext cx="914400" cy="91440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PF A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20%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cxnSp>
        <p:nvCxnSpPr>
          <p:cNvPr id="12" name="Connettore 2 11"/>
          <p:cNvCxnSpPr>
            <a:cxnSpLocks noChangeShapeType="1"/>
          </p:cNvCxnSpPr>
          <p:nvPr/>
        </p:nvCxnSpPr>
        <p:spPr bwMode="auto">
          <a:xfrm>
            <a:off x="4356100" y="4508500"/>
            <a:ext cx="20638" cy="892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Ovale 14"/>
          <p:cNvSpPr>
            <a:spLocks noChangeArrowheads="1"/>
          </p:cNvSpPr>
          <p:nvPr/>
        </p:nvSpPr>
        <p:spPr bwMode="auto">
          <a:xfrm>
            <a:off x="3898900" y="3594100"/>
            <a:ext cx="914400" cy="91440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PF B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20%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cxnSp>
        <p:nvCxnSpPr>
          <p:cNvPr id="15" name="Connettore 2 15"/>
          <p:cNvCxnSpPr>
            <a:cxnSpLocks noChangeShapeType="1"/>
          </p:cNvCxnSpPr>
          <p:nvPr/>
        </p:nvCxnSpPr>
        <p:spPr bwMode="auto">
          <a:xfrm flipH="1">
            <a:off x="5343525" y="4508500"/>
            <a:ext cx="307975" cy="8794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Ovale 17"/>
          <p:cNvSpPr>
            <a:spLocks noChangeArrowheads="1"/>
          </p:cNvSpPr>
          <p:nvPr/>
        </p:nvSpPr>
        <p:spPr bwMode="auto">
          <a:xfrm>
            <a:off x="5270500" y="3594100"/>
            <a:ext cx="957263" cy="91440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PG SpA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60%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cxnSp>
        <p:nvCxnSpPr>
          <p:cNvPr id="17" name="Connettore 2 21"/>
          <p:cNvCxnSpPr>
            <a:cxnSpLocks noChangeShapeType="1"/>
          </p:cNvCxnSpPr>
          <p:nvPr/>
        </p:nvCxnSpPr>
        <p:spPr bwMode="auto">
          <a:xfrm>
            <a:off x="5459413" y="2924175"/>
            <a:ext cx="134937" cy="666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Connettore 2 25"/>
          <p:cNvCxnSpPr>
            <a:cxnSpLocks noChangeShapeType="1"/>
          </p:cNvCxnSpPr>
          <p:nvPr/>
        </p:nvCxnSpPr>
        <p:spPr bwMode="auto">
          <a:xfrm flipH="1">
            <a:off x="5964238" y="2805113"/>
            <a:ext cx="409575" cy="8191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Connettore 2 28"/>
          <p:cNvCxnSpPr>
            <a:cxnSpLocks noChangeShapeType="1"/>
          </p:cNvCxnSpPr>
          <p:nvPr/>
        </p:nvCxnSpPr>
        <p:spPr bwMode="auto">
          <a:xfrm flipH="1">
            <a:off x="6208713" y="3144838"/>
            <a:ext cx="714375" cy="6778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Ovale 30"/>
          <p:cNvSpPr>
            <a:spLocks noChangeArrowheads="1"/>
          </p:cNvSpPr>
          <p:nvPr/>
        </p:nvSpPr>
        <p:spPr bwMode="auto">
          <a:xfrm>
            <a:off x="6854825" y="2416175"/>
            <a:ext cx="914400" cy="914400"/>
          </a:xfrm>
          <a:prstGeom prst="ellipse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PF E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30%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cxnSp>
        <p:nvCxnSpPr>
          <p:cNvPr id="21" name="Connettore 2 31"/>
          <p:cNvCxnSpPr>
            <a:cxnSpLocks noChangeShapeType="1"/>
          </p:cNvCxnSpPr>
          <p:nvPr/>
        </p:nvCxnSpPr>
        <p:spPr bwMode="auto">
          <a:xfrm flipH="1">
            <a:off x="6261100" y="3684588"/>
            <a:ext cx="1050925" cy="4032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Ovale 33"/>
          <p:cNvSpPr>
            <a:spLocks noChangeArrowheads="1"/>
          </p:cNvSpPr>
          <p:nvPr/>
        </p:nvSpPr>
        <p:spPr bwMode="auto">
          <a:xfrm>
            <a:off x="7359650" y="3257550"/>
            <a:ext cx="914400" cy="914400"/>
          </a:xfrm>
          <a:prstGeom prst="ellipse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PF F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30%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23" name="Ovale 24"/>
          <p:cNvSpPr>
            <a:spLocks noChangeArrowheads="1"/>
          </p:cNvSpPr>
          <p:nvPr/>
        </p:nvSpPr>
        <p:spPr bwMode="auto">
          <a:xfrm>
            <a:off x="4886325" y="1989138"/>
            <a:ext cx="914400" cy="91440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PF C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10%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24" name="Ovale 27"/>
          <p:cNvSpPr>
            <a:spLocks noChangeArrowheads="1"/>
          </p:cNvSpPr>
          <p:nvPr/>
        </p:nvSpPr>
        <p:spPr bwMode="auto">
          <a:xfrm>
            <a:off x="6025607" y="1699700"/>
            <a:ext cx="914400" cy="993775"/>
          </a:xfrm>
          <a:prstGeom prst="ellipse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PG D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Socio Unico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30%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539750" y="2205038"/>
            <a:ext cx="2155825" cy="865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Titolari effettivi:</a:t>
            </a:r>
          </a:p>
          <a:p>
            <a:pPr marL="285750" indent="-285750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Socio unico di D</a:t>
            </a:r>
          </a:p>
          <a:p>
            <a:pPr marL="285750" indent="-285750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PF E </a:t>
            </a:r>
            <a:r>
              <a:rPr lang="it-IT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</a:t>
            </a:r>
          </a:p>
        </p:txBody>
      </p:sp>
    </p:spTree>
    <p:extLst>
      <p:ext uri="{BB962C8B-B14F-4D97-AF65-F5344CB8AC3E}">
        <p14:creationId xmlns:p14="http://schemas.microsoft.com/office/powerpoint/2010/main" val="2892289251"/>
      </p:ext>
    </p:extLst>
  </p:cSld>
  <p:clrMapOvr>
    <a:masterClrMapping/>
  </p:clrMapOvr>
  <p:transition>
    <p:wedg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8" name="CasellaDiTesto 1"/>
          <p:cNvSpPr txBox="1">
            <a:spLocks noChangeArrowheads="1"/>
          </p:cNvSpPr>
          <p:nvPr/>
        </p:nvSpPr>
        <p:spPr bwMode="auto">
          <a:xfrm>
            <a:off x="251520" y="1484784"/>
            <a:ext cx="8497888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ipotesi con criterio residuale</a:t>
            </a:r>
          </a:p>
        </p:txBody>
      </p:sp>
      <p:sp>
        <p:nvSpPr>
          <p:cNvPr id="9" name="Rettangolo 1"/>
          <p:cNvSpPr>
            <a:spLocks noChangeArrowheads="1"/>
          </p:cNvSpPr>
          <p:nvPr/>
        </p:nvSpPr>
        <p:spPr bwMode="auto">
          <a:xfrm>
            <a:off x="250825" y="2492375"/>
            <a:ext cx="86868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Srl con 5 soci al 20%: </a:t>
            </a:r>
            <a:r>
              <a:rPr lang="it-IT" altLang="it-IT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t.e</a:t>
            </a: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i membri del Cda dotati di legale rappresentanza. 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Medesimo principio per la società cooperativa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Società quotata senza sindacati di voto, nessun socio detiene oltre il 7% del capitale sociale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Gli AD, insieme al presidente e al vice presidente con legale rappresentanza sono titolari  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effettivi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Presenza di </a:t>
            </a:r>
            <a:r>
              <a:rPr lang="it-IT" altLang="it-IT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CdA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che agisce collegialmente senza rilasciare deleghe specifiche ad uno dei membri ma con </a:t>
            </a:r>
            <a:r>
              <a:rPr lang="it-IT" altLang="it-IT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presenza di un direttore generale dotato di ampie deleghe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Valutando caso per caso, individuazione del </a:t>
            </a:r>
            <a:r>
              <a:rPr lang="it-IT" altLang="it-IT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t.e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nella persona del direttore generale</a:t>
            </a:r>
          </a:p>
        </p:txBody>
      </p:sp>
    </p:spTree>
    <p:extLst>
      <p:ext uri="{BB962C8B-B14F-4D97-AF65-F5344CB8AC3E}">
        <p14:creationId xmlns:p14="http://schemas.microsoft.com/office/powerpoint/2010/main" val="603020151"/>
      </p:ext>
    </p:extLst>
  </p:cSld>
  <p:clrMapOvr>
    <a:masterClrMapping/>
  </p:clrMapOvr>
  <p:transition>
    <p:wedg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6" name="CasellaDiTesto 1"/>
          <p:cNvSpPr txBox="1">
            <a:spLocks noChangeArrowheads="1"/>
          </p:cNvSpPr>
          <p:nvPr/>
        </p:nvSpPr>
        <p:spPr bwMode="auto">
          <a:xfrm>
            <a:off x="323528" y="1556792"/>
            <a:ext cx="8497888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ipotesi con criterio residuale</a:t>
            </a:r>
          </a:p>
        </p:txBody>
      </p:sp>
      <p:sp>
        <p:nvSpPr>
          <p:cNvPr id="11" name="Rettangolo 1"/>
          <p:cNvSpPr>
            <a:spLocks noChangeArrowheads="1"/>
          </p:cNvSpPr>
          <p:nvPr/>
        </p:nvSpPr>
        <p:spPr bwMode="auto">
          <a:xfrm>
            <a:off x="254868" y="2276872"/>
            <a:ext cx="8686800" cy="344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Società controllate (partecipate) per oltre il 25% da PP.AA </a:t>
            </a: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risulterà titolare effettivo il soggetto che ha la rappresentanza dell’ente pubblico partecipante.</a:t>
            </a: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it-IT" altLang="it-IT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Società pubblica partecipata da 2 comuni: </a:t>
            </a:r>
            <a:r>
              <a:rPr lang="it-IT" altLang="it-IT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t.e</a:t>
            </a:r>
            <a:r>
              <a:rPr lang="it-IT" altLang="it-IT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sono i sindaci dei comuni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it-IT" altLang="it-IT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Presenza di </a:t>
            </a:r>
            <a:r>
              <a:rPr lang="it-IT" altLang="it-IT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CdA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che agisce collegialmente senza rilasciare deleghe specifiche ad uno dei membri ma con </a:t>
            </a:r>
            <a:r>
              <a:rPr lang="it-IT" altLang="it-IT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presenza di un direttore generale dotato di ampie deleghe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Valutando caso per caso, individuazione del </a:t>
            </a:r>
            <a:r>
              <a:rPr lang="it-IT" altLang="it-IT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t.e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nella persona del direttore generale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it-IT" altLang="it-IT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Società partecipata dallo Stato per oltre il 25%: i diritti del socio pubblico sono esercitati dal MEF. </a:t>
            </a: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Titolare effettivo il Ministro dell’economia e delle Finanze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353313"/>
      </p:ext>
    </p:extLst>
  </p:cSld>
  <p:clrMapOvr>
    <a:masterClrMapping/>
  </p:clrMapOvr>
  <p:transition>
    <p:wedg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9" name="CasellaDiTesto 1"/>
          <p:cNvSpPr txBox="1">
            <a:spLocks noChangeArrowheads="1"/>
          </p:cNvSpPr>
          <p:nvPr/>
        </p:nvSpPr>
        <p:spPr bwMode="auto">
          <a:xfrm>
            <a:off x="346075" y="1763713"/>
            <a:ext cx="8497888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ipotesi con criterio residuale</a:t>
            </a:r>
          </a:p>
        </p:txBody>
      </p:sp>
      <p:sp>
        <p:nvSpPr>
          <p:cNvPr id="11" name="Rettangolo 1"/>
          <p:cNvSpPr>
            <a:spLocks noChangeArrowheads="1"/>
          </p:cNvSpPr>
          <p:nvPr/>
        </p:nvSpPr>
        <p:spPr bwMode="auto">
          <a:xfrm>
            <a:off x="250825" y="2492375"/>
            <a:ext cx="8686800" cy="36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Società sottoposte a liquidazione giudiziale. 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curatore deve ritenersi mero esecutore della procedura, il titolare effettivo va ricercato all’interno della società sottoposta alla procedura (</a:t>
            </a:r>
            <a:r>
              <a:rPr lang="it-IT" altLang="it-IT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difficile !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it-IT" altLang="it-IT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it-IT" altLang="it-IT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professionista che fornisce una prestazione professionale nei confronti della procedura, è da ritenersi incaricato, in ultima istanza, dal Tribunale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Conseguentemente è possibile considerare la prestazione «a rischio non significativo» (Regola Tecnica 2.1) con necessità di </a:t>
            </a:r>
            <a:r>
              <a:rPr lang="it-IT" altLang="it-IT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archiviare il solo documento che comprova conferimento incarico dal curatore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it-IT" altLang="it-IT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it-IT" altLang="it-IT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495784"/>
      </p:ext>
    </p:extLst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8" name="Titolo 5"/>
          <p:cNvSpPr txBox="1">
            <a:spLocks/>
          </p:cNvSpPr>
          <p:nvPr/>
        </p:nvSpPr>
        <p:spPr>
          <a:xfrm>
            <a:off x="755576" y="1384757"/>
            <a:ext cx="8101013" cy="181588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dirty="0"/>
              <a:t>Sono Enti di Interesse Pubblico le società appartenenti ad alcune categorie, indicate espressamente dalla legge (banche, società quotate, imprese assicurazione, ecc...), per le quali, in considerazione della particolare visibilità e importanza economica, la revisione legale viene assoggettata a obblighi più rigorosi. </a:t>
            </a:r>
            <a:br>
              <a:rPr lang="it-IT" sz="1800" dirty="0"/>
            </a:br>
            <a:br>
              <a:rPr lang="it-IT" sz="2000" dirty="0"/>
            </a:br>
            <a:r>
              <a:rPr lang="it-IT" sz="2000" dirty="0"/>
              <a:t>.</a:t>
            </a:r>
          </a:p>
        </p:txBody>
      </p:sp>
      <p:sp>
        <p:nvSpPr>
          <p:cNvPr id="9" name="Freccia in giù 8"/>
          <p:cNvSpPr/>
          <p:nvPr/>
        </p:nvSpPr>
        <p:spPr>
          <a:xfrm>
            <a:off x="2267744" y="3290271"/>
            <a:ext cx="568411" cy="11615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in giù 10"/>
          <p:cNvSpPr/>
          <p:nvPr/>
        </p:nvSpPr>
        <p:spPr>
          <a:xfrm>
            <a:off x="6876256" y="3317106"/>
            <a:ext cx="527221" cy="11615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1670500" y="4487769"/>
            <a:ext cx="1762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EIP 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6372200" y="4510470"/>
            <a:ext cx="1762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No EIP </a:t>
            </a:r>
          </a:p>
        </p:txBody>
      </p:sp>
      <p:sp>
        <p:nvSpPr>
          <p:cNvPr id="15" name="Rettangolo arrotondato 14"/>
          <p:cNvSpPr/>
          <p:nvPr/>
        </p:nvSpPr>
        <p:spPr>
          <a:xfrm>
            <a:off x="1481709" y="4958109"/>
            <a:ext cx="2140479" cy="1070239"/>
          </a:xfrm>
          <a:prstGeom prst="roundRect">
            <a:avLst>
              <a:gd name="adj" fmla="val 10000"/>
            </a:avLst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it-IT" sz="1400" dirty="0"/>
              <a:t>Normativa secondaria Regolamento </a:t>
            </a:r>
            <a:r>
              <a:rPr lang="it-IT" sz="1400" dirty="0" err="1"/>
              <a:t>Consob</a:t>
            </a:r>
            <a:r>
              <a:rPr lang="it-IT" sz="1400" dirty="0"/>
              <a:t> 20570 del 4/9/2018 </a:t>
            </a:r>
          </a:p>
        </p:txBody>
      </p:sp>
      <p:grpSp>
        <p:nvGrpSpPr>
          <p:cNvPr id="16" name="Gruppo 15"/>
          <p:cNvGrpSpPr/>
          <p:nvPr/>
        </p:nvGrpSpPr>
        <p:grpSpPr>
          <a:xfrm>
            <a:off x="6069626" y="4948844"/>
            <a:ext cx="2140479" cy="1070239"/>
            <a:chOff x="9003770" y="3429412"/>
            <a:chExt cx="2140479" cy="1070239"/>
          </a:xfrm>
          <a:scene3d>
            <a:camera prst="orthographicFront"/>
            <a:lightRig rig="flat" dir="t"/>
          </a:scene3d>
        </p:grpSpPr>
        <p:sp>
          <p:nvSpPr>
            <p:cNvPr id="17" name="Rettangolo arrotondato 16"/>
            <p:cNvSpPr/>
            <p:nvPr/>
          </p:nvSpPr>
          <p:spPr>
            <a:xfrm>
              <a:off x="9003770" y="3429412"/>
              <a:ext cx="2140479" cy="1070239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ttangolo 17"/>
            <p:cNvSpPr/>
            <p:nvPr/>
          </p:nvSpPr>
          <p:spPr>
            <a:xfrm>
              <a:off x="9035116" y="3460758"/>
              <a:ext cx="2077787" cy="100754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b="1" kern="1200" dirty="0">
                  <a:solidFill>
                    <a:schemeClr val="bg1"/>
                  </a:solidFill>
                </a:rPr>
                <a:t>Normativa Secondaria 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b="1" kern="1200" dirty="0">
                  <a:solidFill>
                    <a:schemeClr val="bg1"/>
                  </a:solidFill>
                </a:rPr>
                <a:t>Linee Guida CNDCEC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0916955"/>
      </p:ext>
    </p:extLst>
  </p:cSld>
  <p:clrMapOvr>
    <a:masterClrMapping/>
  </p:clrMapOvr>
  <p:transition>
    <p:wedg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13"/>
            <a:ext cx="2857500" cy="971550"/>
          </a:xfrm>
          <a:prstGeom prst="rect">
            <a:avLst/>
          </a:prstGeom>
        </p:spPr>
      </p:pic>
      <p:sp>
        <p:nvSpPr>
          <p:cNvPr id="6" name="CasellaDiTesto 1"/>
          <p:cNvSpPr txBox="1">
            <a:spLocks noChangeArrowheads="1"/>
          </p:cNvSpPr>
          <p:nvPr/>
        </p:nvSpPr>
        <p:spPr bwMode="auto">
          <a:xfrm>
            <a:off x="346075" y="1763713"/>
            <a:ext cx="8497888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ipotesi con criterio residuale</a:t>
            </a:r>
          </a:p>
        </p:txBody>
      </p:sp>
      <p:sp>
        <p:nvSpPr>
          <p:cNvPr id="11" name="Rettangolo 1"/>
          <p:cNvSpPr>
            <a:spLocks noChangeArrowheads="1"/>
          </p:cNvSpPr>
          <p:nvPr/>
        </p:nvSpPr>
        <p:spPr bwMode="auto">
          <a:xfrm>
            <a:off x="346075" y="2492375"/>
            <a:ext cx="8591550" cy="447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Ente ecclesiastico.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it-IT" altLang="it-IT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- Parrocchia: titolare effettivo è il parroco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it-IT" altLang="it-IT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- Diocesi: titolare effettivo è il vescovo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it-IT" altLang="it-IT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Condominio: titolare effettivo è l’amministratore del condominio</a:t>
            </a: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Interposizione fittizia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situazioni di partecipazioni intestate fittiziamente è un caso complesso da gestire. </a:t>
            </a: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Andrà valutato caso per caso, se il professionista ha </a:t>
            </a:r>
            <a:r>
              <a:rPr lang="it-IT" altLang="it-IT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ragionevole convinzione </a:t>
            </a:r>
            <a:r>
              <a:rPr lang="it-IT" altLang="it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   sussista una interposizione fittizia nella gestione della quota (ad. es. ha rapporti di  lavoro generalmente sempre con soggetti diversi dagli amministratori) deve astenersi e valutare SOS</a:t>
            </a:r>
            <a:endParaRPr lang="it-IT" altLang="it-IT" u="sng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it-IT" altLang="it-IT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it-IT" altLang="it-IT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it-IT" altLang="it-I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519196"/>
      </p:ext>
    </p:extLst>
  </p:cSld>
  <p:clrMapOvr>
    <a:masterClrMapping/>
  </p:clrMapOvr>
  <p:transition>
    <p:wedg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787778"/>
            <a:ext cx="7728584" cy="36174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7665" marR="280670" indent="-355600" algn="just">
              <a:lnSpc>
                <a:spcPct val="93000"/>
              </a:lnSpc>
              <a:spcBef>
                <a:spcPts val="100"/>
              </a:spcBef>
              <a:buClr>
                <a:srgbClr val="000000"/>
              </a:buClr>
              <a:buSzPct val="100000"/>
              <a:buFont typeface="Wingdings"/>
              <a:buChar char=""/>
              <a:tabLst>
                <a:tab pos="367665" algn="l"/>
                <a:tab pos="368300" algn="l"/>
              </a:tabLst>
              <a:defRPr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Fotocopia documento di identità in corso di validità, del Cliente ovvero  dell’esecutore in caso di società/enti</a:t>
            </a:r>
          </a:p>
          <a:p>
            <a:pPr marL="367665" indent="-355600" algn="just">
              <a:lnSpc>
                <a:spcPct val="93000"/>
              </a:lnSpc>
              <a:spcBef>
                <a:spcPts val="505"/>
              </a:spcBef>
              <a:buClr>
                <a:srgbClr val="000000"/>
              </a:buClr>
              <a:buSzPct val="100000"/>
              <a:buFont typeface="Wingdings"/>
              <a:buChar char=""/>
              <a:tabLst>
                <a:tab pos="367665" algn="l"/>
                <a:tab pos="368300" algn="l"/>
              </a:tabLst>
              <a:defRPr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Visura del Registro</a:t>
            </a:r>
          </a:p>
          <a:p>
            <a:pPr marL="367665" indent="-355600" algn="just">
              <a:lnSpc>
                <a:spcPct val="93000"/>
              </a:lnSpc>
              <a:spcBef>
                <a:spcPts val="490"/>
              </a:spcBef>
              <a:buClr>
                <a:srgbClr val="000000"/>
              </a:buClr>
              <a:buSzPct val="100000"/>
              <a:buFont typeface="Wingdings"/>
              <a:buChar char=""/>
              <a:tabLst>
                <a:tab pos="367665" algn="l"/>
                <a:tab pos="368300" algn="l"/>
              </a:tabLst>
              <a:defRPr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Atti costitutivi</a:t>
            </a:r>
          </a:p>
          <a:p>
            <a:pPr marL="367665" indent="-355600" algn="just">
              <a:lnSpc>
                <a:spcPct val="93000"/>
              </a:lnSpc>
              <a:spcBef>
                <a:spcPts val="505"/>
              </a:spcBef>
              <a:buClr>
                <a:srgbClr val="000000"/>
              </a:buClr>
              <a:buSzPct val="100000"/>
              <a:buFont typeface="Wingdings"/>
              <a:buChar char=""/>
              <a:tabLst>
                <a:tab pos="367665" algn="l"/>
                <a:tab pos="368300" algn="l"/>
              </a:tabLst>
              <a:defRPr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Attestazione partita IVA</a:t>
            </a:r>
          </a:p>
          <a:p>
            <a:pPr marL="367665" indent="-355600" algn="just">
              <a:lnSpc>
                <a:spcPct val="93000"/>
              </a:lnSpc>
              <a:spcBef>
                <a:spcPts val="505"/>
              </a:spcBef>
              <a:buClr>
                <a:srgbClr val="000000"/>
              </a:buClr>
              <a:buSzPct val="100000"/>
              <a:buFont typeface="Wingdings"/>
              <a:buChar char=""/>
              <a:tabLst>
                <a:tab pos="367665" algn="l"/>
                <a:tab pos="368300" algn="l"/>
              </a:tabLst>
              <a:defRPr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Delibera di nomina</a:t>
            </a:r>
          </a:p>
          <a:p>
            <a:pPr marL="367665" indent="-355600" algn="just">
              <a:lnSpc>
                <a:spcPct val="93000"/>
              </a:lnSpc>
              <a:spcBef>
                <a:spcPts val="490"/>
              </a:spcBef>
              <a:buClr>
                <a:srgbClr val="000000"/>
              </a:buClr>
              <a:buSzPct val="100000"/>
              <a:buFont typeface="Wingdings"/>
              <a:buChar char=""/>
              <a:tabLst>
                <a:tab pos="367665" algn="l"/>
                <a:tab pos="368300" algn="l"/>
              </a:tabLst>
              <a:defRPr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Scheda di adeguata verifica (ai fini della dimostrazione dell’avvenuto</a:t>
            </a:r>
          </a:p>
          <a:p>
            <a:pPr marL="367665" algn="just">
              <a:lnSpc>
                <a:spcPct val="93000"/>
              </a:lnSpc>
              <a:spcBef>
                <a:spcPts val="5"/>
              </a:spcBef>
              <a:buClr>
                <a:srgbClr val="000000"/>
              </a:buClr>
              <a:buSzPct val="100000"/>
              <a:defRPr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adempimento dei relativi obblighi)</a:t>
            </a:r>
          </a:p>
          <a:p>
            <a:pPr marL="367665" indent="-355600" algn="just">
              <a:lnSpc>
                <a:spcPct val="93000"/>
              </a:lnSpc>
              <a:spcBef>
                <a:spcPts val="505"/>
              </a:spcBef>
              <a:buClr>
                <a:srgbClr val="000000"/>
              </a:buClr>
              <a:buSzPct val="100000"/>
              <a:buFont typeface="Wingdings"/>
              <a:buChar char=""/>
              <a:tabLst>
                <a:tab pos="367665" algn="l"/>
                <a:tab pos="368300" algn="l"/>
              </a:tabLst>
              <a:defRPr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Dichiarazione antiriciclaggio resa dal Cliente ex art. 22 D.Lgs. 231/2007</a:t>
            </a:r>
          </a:p>
          <a:p>
            <a:pPr marL="367665" indent="-355600" algn="just">
              <a:lnSpc>
                <a:spcPct val="93000"/>
              </a:lnSpc>
              <a:spcBef>
                <a:spcPts val="505"/>
              </a:spcBef>
              <a:buClr>
                <a:srgbClr val="000000"/>
              </a:buClr>
              <a:buSzPct val="100000"/>
              <a:buFont typeface="Wingdings"/>
              <a:buChar char=""/>
              <a:tabLst>
                <a:tab pos="367665" algn="l"/>
                <a:tab pos="368300" algn="l"/>
              </a:tabLst>
              <a:defRPr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Scheda di determinazione del rischio effettivo ex art. 17 D.Lgs. 231/2007</a:t>
            </a:r>
          </a:p>
          <a:p>
            <a:pPr marL="367665" marR="495934" indent="-355600" algn="just">
              <a:lnSpc>
                <a:spcPct val="93000"/>
              </a:lnSpc>
              <a:spcBef>
                <a:spcPts val="490"/>
              </a:spcBef>
              <a:buClr>
                <a:srgbClr val="000000"/>
              </a:buClr>
              <a:buSzPct val="100000"/>
              <a:buFont typeface="Wingdings"/>
              <a:buChar char=""/>
              <a:tabLst>
                <a:tab pos="367665" algn="l"/>
                <a:tab pos="368300" algn="l"/>
              </a:tabLst>
              <a:defRPr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(Eventuale) esiti di ricerche su internet o in apposite banche dati del  nominativo del Cliente/Titolari effettivi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8652891" y="6573513"/>
            <a:ext cx="191134" cy="1670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000" b="0" i="0" kern="1200">
                <a:solidFill>
                  <a:srgbClr val="BEBEBE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lang="it-IT" spc="-5" smtClean="0">
                <a:solidFill>
                  <a:srgbClr val="888888"/>
                </a:solidFill>
              </a:rPr>
              <a:pPr marL="25400">
                <a:lnSpc>
                  <a:spcPct val="100000"/>
                </a:lnSpc>
              </a:pPr>
              <a:t>31</a:t>
            </a:fld>
            <a:endParaRPr spc="-5"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4759" y="805637"/>
            <a:ext cx="6521450" cy="560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DOCUMENTI </a:t>
            </a:r>
            <a:r>
              <a:rPr dirty="0"/>
              <a:t>DA</a:t>
            </a:r>
            <a:r>
              <a:rPr spc="-65" dirty="0"/>
              <a:t> </a:t>
            </a:r>
            <a:r>
              <a:rPr spc="-5" dirty="0"/>
              <a:t>CONSERVARE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1661F64-5785-9846-A29D-9B64D79F1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25202"/>
            <a:ext cx="2857500" cy="97155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A0C3C82B-8011-5C42-922B-480374DAF7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988" y="188640"/>
            <a:ext cx="285750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5440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6258" y="2204864"/>
            <a:ext cx="8071484" cy="305532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67665" marR="5080">
              <a:spcBef>
                <a:spcPts val="105"/>
              </a:spcBef>
            </a:pPr>
            <a:r>
              <a:rPr sz="2800" spc="-5" dirty="0">
                <a:latin typeface="Arial"/>
                <a:cs typeface="Arial"/>
              </a:rPr>
              <a:t>Nessun problema interpretativo sorge per gli  obblighi di identificazione, che vanno assolti  secondo le </a:t>
            </a:r>
            <a:r>
              <a:rPr sz="2800" spc="-5" dirty="0" err="1">
                <a:latin typeface="Arial"/>
                <a:cs typeface="Arial"/>
              </a:rPr>
              <a:t>modalità</a:t>
            </a:r>
            <a:r>
              <a:rPr sz="2800" spc="-5" dirty="0">
                <a:latin typeface="Arial"/>
                <a:cs typeface="Arial"/>
              </a:rPr>
              <a:t> </a:t>
            </a:r>
            <a:r>
              <a:rPr sz="2800" spc="-5" dirty="0" err="1">
                <a:latin typeface="Arial"/>
                <a:cs typeface="Arial"/>
              </a:rPr>
              <a:t>generali</a:t>
            </a:r>
            <a:r>
              <a:rPr lang="it-IT" sz="2800" spc="-5" dirty="0">
                <a:latin typeface="Arial"/>
                <a:cs typeface="Arial"/>
              </a:rPr>
              <a:t>.</a:t>
            </a:r>
          </a:p>
          <a:p>
            <a:pPr marL="367665" marR="5080">
              <a:spcBef>
                <a:spcPts val="105"/>
              </a:spcBef>
            </a:pPr>
            <a:endParaRPr lang="it-IT" sz="2800" spc="-5" dirty="0">
              <a:latin typeface="Arial"/>
              <a:cs typeface="Arial"/>
            </a:endParaRPr>
          </a:p>
          <a:p>
            <a:pPr marL="367665" marR="5080">
              <a:spcBef>
                <a:spcPts val="105"/>
              </a:spcBef>
            </a:pPr>
            <a:r>
              <a:rPr lang="it-IT" sz="2800" spc="-5" dirty="0">
                <a:latin typeface="Arial"/>
                <a:cs typeface="Arial"/>
              </a:rPr>
              <a:t>Discorso diverso per quanto attiene agli obblighi  di comunicazione violazioni contante e obblighi  di segnalazione di operazioni sospette.</a:t>
            </a:r>
            <a:endParaRPr sz="2800" spc="-5" dirty="0">
              <a:latin typeface="Arial"/>
              <a:cs typeface="Arial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D6536B6-2B4C-564B-803A-D9020C9945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988" y="188640"/>
            <a:ext cx="285750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8930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8257032" cy="2802636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2195736" y="479715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altLang="it-IT" dirty="0">
                <a:solidFill>
                  <a:srgbClr val="002060"/>
                </a:solidFill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Consulenti Antiriciclaggio</a:t>
            </a:r>
          </a:p>
          <a:p>
            <a:pPr algn="ctr">
              <a:defRPr/>
            </a:pPr>
            <a:r>
              <a:rPr lang="it-IT" altLang="it-IT" dirty="0">
                <a:solidFill>
                  <a:srgbClr val="002060"/>
                </a:solidFill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Via G. </a:t>
            </a:r>
            <a:r>
              <a:rPr lang="it-IT" altLang="it-IT" dirty="0" err="1">
                <a:solidFill>
                  <a:srgbClr val="002060"/>
                </a:solidFill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Mercalli</a:t>
            </a:r>
            <a:r>
              <a:rPr lang="it-IT" altLang="it-IT" dirty="0">
                <a:solidFill>
                  <a:srgbClr val="002060"/>
                </a:solidFill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, 18 – 00197 Roma</a:t>
            </a:r>
          </a:p>
          <a:p>
            <a:pPr algn="ctr">
              <a:defRPr/>
            </a:pPr>
            <a:r>
              <a:rPr lang="it-IT" altLang="it-IT" dirty="0">
                <a:solidFill>
                  <a:srgbClr val="002060"/>
                </a:solidFill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info@nautilusassociated.it</a:t>
            </a:r>
          </a:p>
        </p:txBody>
      </p:sp>
    </p:spTree>
    <p:extLst>
      <p:ext uri="{BB962C8B-B14F-4D97-AF65-F5344CB8AC3E}">
        <p14:creationId xmlns:p14="http://schemas.microsoft.com/office/powerpoint/2010/main" val="1563137584"/>
      </p:ext>
    </p:extLst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7571" y="1828800"/>
            <a:ext cx="8072755" cy="29681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3200" spc="-5" dirty="0">
                <a:latin typeface="+mj-lt"/>
                <a:cs typeface="Calibri"/>
              </a:rPr>
              <a:t>In </a:t>
            </a:r>
            <a:r>
              <a:rPr sz="3200" spc="-15" dirty="0">
                <a:latin typeface="+mj-lt"/>
                <a:cs typeface="Calibri"/>
              </a:rPr>
              <a:t>realtà, </a:t>
            </a:r>
            <a:r>
              <a:rPr sz="3200" spc="-5" dirty="0">
                <a:latin typeface="+mj-lt"/>
                <a:cs typeface="Calibri"/>
              </a:rPr>
              <a:t>dovremmo parlare più </a:t>
            </a:r>
            <a:r>
              <a:rPr sz="3200" spc="-10" dirty="0">
                <a:latin typeface="+mj-lt"/>
                <a:cs typeface="Calibri"/>
              </a:rPr>
              <a:t>genericamente  </a:t>
            </a:r>
            <a:r>
              <a:rPr sz="3200" spc="-5" dirty="0">
                <a:latin typeface="+mj-lt"/>
                <a:cs typeface="Calibri"/>
              </a:rPr>
              <a:t>di «REVISIONE </a:t>
            </a:r>
            <a:r>
              <a:rPr sz="3200" spc="-30" dirty="0">
                <a:latin typeface="+mj-lt"/>
                <a:cs typeface="Calibri"/>
              </a:rPr>
              <a:t>CONTABILE» </a:t>
            </a:r>
            <a:r>
              <a:rPr sz="3200" spc="-15" dirty="0">
                <a:latin typeface="+mj-lt"/>
                <a:cs typeface="Calibri"/>
              </a:rPr>
              <a:t>atteso </a:t>
            </a:r>
            <a:r>
              <a:rPr sz="3200" dirty="0">
                <a:latin typeface="+mj-lt"/>
                <a:cs typeface="Calibri"/>
              </a:rPr>
              <a:t>che </a:t>
            </a:r>
            <a:r>
              <a:rPr sz="3200" spc="-5" dirty="0">
                <a:latin typeface="+mj-lt"/>
                <a:cs typeface="Calibri"/>
              </a:rPr>
              <a:t>la  </a:t>
            </a:r>
            <a:r>
              <a:rPr sz="3200" spc="-10" dirty="0">
                <a:latin typeface="+mj-lt"/>
                <a:cs typeface="Calibri"/>
              </a:rPr>
              <a:t>revisione legale </a:t>
            </a:r>
            <a:r>
              <a:rPr sz="3200" spc="-5" dirty="0">
                <a:latin typeface="+mj-lt"/>
                <a:cs typeface="Calibri"/>
              </a:rPr>
              <a:t>di </a:t>
            </a:r>
            <a:r>
              <a:rPr sz="3200" dirty="0">
                <a:latin typeface="+mj-lt"/>
                <a:cs typeface="Calibri"/>
              </a:rPr>
              <a:t>cui al </a:t>
            </a:r>
            <a:r>
              <a:rPr sz="3200" spc="-15" dirty="0">
                <a:latin typeface="+mj-lt"/>
                <a:cs typeface="Calibri"/>
              </a:rPr>
              <a:t>D.Lgs </a:t>
            </a:r>
            <a:r>
              <a:rPr sz="3200" dirty="0">
                <a:latin typeface="+mj-lt"/>
                <a:cs typeface="Calibri"/>
              </a:rPr>
              <a:t>39/2010 non è </a:t>
            </a:r>
            <a:r>
              <a:rPr sz="3200" spc="-5" dirty="0">
                <a:latin typeface="+mj-lt"/>
                <a:cs typeface="Calibri"/>
              </a:rPr>
              <a:t>il  solo caso </a:t>
            </a:r>
            <a:r>
              <a:rPr sz="3200" dirty="0">
                <a:latin typeface="+mj-lt"/>
                <a:cs typeface="Calibri"/>
              </a:rPr>
              <a:t>in cui un </a:t>
            </a:r>
            <a:r>
              <a:rPr sz="3200" spc="-20" dirty="0">
                <a:latin typeface="+mj-lt"/>
                <a:cs typeface="Calibri"/>
              </a:rPr>
              <a:t>professionista </a:t>
            </a:r>
            <a:r>
              <a:rPr sz="3200" spc="-5" dirty="0">
                <a:latin typeface="+mj-lt"/>
                <a:cs typeface="Calibri"/>
              </a:rPr>
              <a:t>può </a:t>
            </a:r>
            <a:r>
              <a:rPr sz="3200" spc="-10" dirty="0">
                <a:latin typeface="+mj-lt"/>
                <a:cs typeface="Calibri"/>
              </a:rPr>
              <a:t>essere  chiamato </a:t>
            </a:r>
            <a:r>
              <a:rPr sz="3200" dirty="0">
                <a:latin typeface="+mj-lt"/>
                <a:cs typeface="Calibri"/>
              </a:rPr>
              <a:t>ad </a:t>
            </a:r>
            <a:r>
              <a:rPr sz="3200" spc="-5" dirty="0">
                <a:latin typeface="+mj-lt"/>
                <a:cs typeface="Calibri"/>
              </a:rPr>
              <a:t>esaminare </a:t>
            </a:r>
            <a:r>
              <a:rPr sz="3200" spc="-15" dirty="0">
                <a:latin typeface="+mj-lt"/>
                <a:cs typeface="Calibri"/>
              </a:rPr>
              <a:t>scritture contabili </a:t>
            </a:r>
            <a:r>
              <a:rPr sz="3200" dirty="0">
                <a:latin typeface="+mj-lt"/>
                <a:cs typeface="Calibri"/>
              </a:rPr>
              <a:t>e ad  </a:t>
            </a:r>
            <a:r>
              <a:rPr sz="3200" spc="-20" dirty="0">
                <a:latin typeface="+mj-lt"/>
                <a:cs typeface="Calibri"/>
              </a:rPr>
              <a:t>emettere </a:t>
            </a:r>
            <a:r>
              <a:rPr sz="3200" spc="-5" dirty="0">
                <a:latin typeface="+mj-lt"/>
                <a:cs typeface="Calibri"/>
              </a:rPr>
              <a:t>il </a:t>
            </a:r>
            <a:r>
              <a:rPr sz="3200" spc="-15" dirty="0">
                <a:latin typeface="+mj-lt"/>
                <a:cs typeface="Calibri"/>
              </a:rPr>
              <a:t>relativo</a:t>
            </a:r>
            <a:r>
              <a:rPr sz="3200" spc="-5" dirty="0">
                <a:latin typeface="+mj-lt"/>
                <a:cs typeface="Calibri"/>
              </a:rPr>
              <a:t> giudizio</a:t>
            </a:r>
            <a:endParaRPr sz="3200" dirty="0">
              <a:latin typeface="+mj-lt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6553200" y="6460910"/>
            <a:ext cx="2133600" cy="156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endParaRPr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E8BCE03-AD4A-B341-A9D1-8434AC1B37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25202"/>
            <a:ext cx="285750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761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92340" y="1676400"/>
            <a:ext cx="7795895" cy="3684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58165" algn="just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latin typeface="Calibri"/>
                <a:cs typeface="Calibri"/>
              </a:rPr>
              <a:t>Anche la </a:t>
            </a:r>
            <a:r>
              <a:rPr sz="3000" spc="-10" dirty="0">
                <a:latin typeface="Calibri"/>
                <a:cs typeface="Calibri"/>
              </a:rPr>
              <a:t>revisione «volontaria» </a:t>
            </a:r>
            <a:r>
              <a:rPr sz="3000" dirty="0">
                <a:latin typeface="Calibri"/>
                <a:cs typeface="Calibri"/>
              </a:rPr>
              <a:t>è </a:t>
            </a:r>
            <a:r>
              <a:rPr sz="3000" spc="-15" dirty="0">
                <a:latin typeface="Calibri"/>
                <a:cs typeface="Calibri"/>
              </a:rPr>
              <a:t>soggetta: </a:t>
            </a:r>
            <a:r>
              <a:rPr sz="3000" dirty="0">
                <a:latin typeface="Calibri"/>
                <a:cs typeface="Calibri"/>
              </a:rPr>
              <a:t>ad  </a:t>
            </a:r>
            <a:r>
              <a:rPr sz="3000" spc="-10" dirty="0">
                <a:latin typeface="Calibri"/>
                <a:cs typeface="Calibri"/>
              </a:rPr>
              <a:t>esempio, </a:t>
            </a:r>
            <a:r>
              <a:rPr sz="3000" dirty="0">
                <a:latin typeface="Calibri"/>
                <a:cs typeface="Calibri"/>
              </a:rPr>
              <a:t>il </a:t>
            </a:r>
            <a:r>
              <a:rPr sz="3000" spc="-5" dirty="0">
                <a:latin typeface="Calibri"/>
                <a:cs typeface="Calibri"/>
              </a:rPr>
              <a:t>caso </a:t>
            </a:r>
            <a:r>
              <a:rPr sz="3000" spc="-20" dirty="0">
                <a:latin typeface="Calibri"/>
                <a:cs typeface="Calibri"/>
              </a:rPr>
              <a:t>previsto </a:t>
            </a:r>
            <a:r>
              <a:rPr sz="3000" spc="-30" dirty="0">
                <a:latin typeface="Calibri"/>
                <a:cs typeface="Calibri"/>
              </a:rPr>
              <a:t>dall’art. </a:t>
            </a:r>
            <a:r>
              <a:rPr sz="3000" dirty="0">
                <a:latin typeface="Calibri"/>
                <a:cs typeface="Calibri"/>
              </a:rPr>
              <a:t>2476,</a:t>
            </a:r>
            <a:r>
              <a:rPr sz="3000" spc="15" dirty="0">
                <a:latin typeface="Calibri"/>
                <a:cs typeface="Calibri"/>
              </a:rPr>
              <a:t> </a:t>
            </a:r>
            <a:r>
              <a:rPr sz="3000" spc="-10" dirty="0">
                <a:latin typeface="Calibri"/>
                <a:cs typeface="Calibri"/>
              </a:rPr>
              <a:t>comma</a:t>
            </a:r>
            <a:endParaRPr sz="3000" dirty="0">
              <a:latin typeface="Calibri"/>
              <a:cs typeface="Calibri"/>
            </a:endParaRPr>
          </a:p>
          <a:p>
            <a:pPr marL="12700" marR="5080" algn="just">
              <a:lnSpc>
                <a:spcPct val="100000"/>
              </a:lnSpc>
            </a:pPr>
            <a:r>
              <a:rPr sz="3000" spc="-15" dirty="0">
                <a:latin typeface="Calibri"/>
                <a:cs typeface="Calibri"/>
              </a:rPr>
              <a:t>secondo, </a:t>
            </a:r>
            <a:r>
              <a:rPr sz="3000" spc="-5" dirty="0">
                <a:latin typeface="Calibri"/>
                <a:cs typeface="Calibri"/>
              </a:rPr>
              <a:t>Codice civile, </a:t>
            </a:r>
            <a:r>
              <a:rPr sz="3000" spc="-20" dirty="0">
                <a:latin typeface="Calibri"/>
                <a:cs typeface="Calibri"/>
              </a:rPr>
              <a:t>ovvero </a:t>
            </a:r>
            <a:r>
              <a:rPr sz="3000" spc="-5" dirty="0">
                <a:latin typeface="Calibri"/>
                <a:cs typeface="Calibri"/>
              </a:rPr>
              <a:t>la </a:t>
            </a:r>
            <a:r>
              <a:rPr sz="3000" spc="-10" dirty="0">
                <a:latin typeface="Calibri"/>
                <a:cs typeface="Calibri"/>
              </a:rPr>
              <a:t>possibilità, </a:t>
            </a:r>
            <a:r>
              <a:rPr sz="3000" spc="-5" dirty="0">
                <a:latin typeface="Calibri"/>
                <a:cs typeface="Calibri"/>
              </a:rPr>
              <a:t>per </a:t>
            </a:r>
            <a:r>
              <a:rPr sz="3000" dirty="0">
                <a:latin typeface="Calibri"/>
                <a:cs typeface="Calibri"/>
              </a:rPr>
              <a:t>il  </a:t>
            </a:r>
            <a:r>
              <a:rPr sz="3000" spc="-5" dirty="0">
                <a:latin typeface="Calibri"/>
                <a:cs typeface="Calibri"/>
              </a:rPr>
              <a:t>socio di SrL </a:t>
            </a:r>
            <a:r>
              <a:rPr sz="3000" dirty="0">
                <a:latin typeface="Calibri"/>
                <a:cs typeface="Calibri"/>
              </a:rPr>
              <a:t>che </a:t>
            </a:r>
            <a:r>
              <a:rPr sz="3000" spc="-5" dirty="0">
                <a:latin typeface="Calibri"/>
                <a:cs typeface="Calibri"/>
              </a:rPr>
              <a:t>non </a:t>
            </a:r>
            <a:r>
              <a:rPr sz="3000" spc="-10" dirty="0">
                <a:latin typeface="Calibri"/>
                <a:cs typeface="Calibri"/>
              </a:rPr>
              <a:t>partecipa </a:t>
            </a:r>
            <a:r>
              <a:rPr sz="3000" spc="-20" dirty="0">
                <a:latin typeface="Calibri"/>
                <a:cs typeface="Calibri"/>
              </a:rPr>
              <a:t>all’amministrazione,  </a:t>
            </a:r>
            <a:r>
              <a:rPr sz="3000" spc="-5" dirty="0">
                <a:latin typeface="Calibri"/>
                <a:cs typeface="Calibri"/>
              </a:rPr>
              <a:t>di </a:t>
            </a:r>
            <a:r>
              <a:rPr sz="3000" i="1" spc="-5" dirty="0">
                <a:latin typeface="Calibri"/>
                <a:cs typeface="Calibri"/>
              </a:rPr>
              <a:t>avere dagli </a:t>
            </a:r>
            <a:r>
              <a:rPr sz="3000" i="1" spc="-10" dirty="0">
                <a:latin typeface="Calibri"/>
                <a:cs typeface="Calibri"/>
              </a:rPr>
              <a:t>amministratori </a:t>
            </a:r>
            <a:r>
              <a:rPr sz="3000" i="1" spc="-5" dirty="0">
                <a:latin typeface="Calibri"/>
                <a:cs typeface="Calibri"/>
              </a:rPr>
              <a:t>notizie sullo  </a:t>
            </a:r>
            <a:r>
              <a:rPr sz="3000" i="1" spc="-15" dirty="0">
                <a:latin typeface="Calibri"/>
                <a:cs typeface="Calibri"/>
              </a:rPr>
              <a:t>svolgimento </a:t>
            </a:r>
            <a:r>
              <a:rPr sz="3000" i="1" spc="-5" dirty="0">
                <a:latin typeface="Calibri"/>
                <a:cs typeface="Calibri"/>
              </a:rPr>
              <a:t>degli </a:t>
            </a:r>
            <a:r>
              <a:rPr sz="3000" i="1" spc="-10" dirty="0">
                <a:latin typeface="Calibri"/>
                <a:cs typeface="Calibri"/>
              </a:rPr>
              <a:t>affari sociali </a:t>
            </a:r>
            <a:r>
              <a:rPr sz="3000" i="1" dirty="0">
                <a:latin typeface="Calibri"/>
                <a:cs typeface="Calibri"/>
              </a:rPr>
              <a:t>e </a:t>
            </a:r>
            <a:r>
              <a:rPr sz="3000" i="1" spc="-5" dirty="0">
                <a:latin typeface="Calibri"/>
                <a:cs typeface="Calibri"/>
              </a:rPr>
              <a:t>di </a:t>
            </a:r>
            <a:r>
              <a:rPr sz="3000" i="1" spc="-10" dirty="0">
                <a:latin typeface="Calibri"/>
                <a:cs typeface="Calibri"/>
              </a:rPr>
              <a:t>consultare,  </a:t>
            </a:r>
            <a:r>
              <a:rPr sz="3000" i="1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anche tramite </a:t>
            </a:r>
            <a:r>
              <a:rPr sz="3000" i="1" u="heavy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professionisti </a:t>
            </a:r>
            <a:r>
              <a:rPr sz="3000" i="1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di loro </a:t>
            </a:r>
            <a:r>
              <a:rPr sz="3000" i="1" u="heavy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fiducia</a:t>
            </a:r>
            <a:r>
              <a:rPr sz="3000" i="1" dirty="0">
                <a:latin typeface="Calibri"/>
                <a:cs typeface="Calibri"/>
              </a:rPr>
              <a:t>, i </a:t>
            </a:r>
            <a:r>
              <a:rPr sz="3000" i="1" spc="-10" dirty="0">
                <a:latin typeface="Calibri"/>
                <a:cs typeface="Calibri"/>
              </a:rPr>
              <a:t>libri  sociali </a:t>
            </a:r>
            <a:r>
              <a:rPr sz="3000" i="1" dirty="0">
                <a:latin typeface="Calibri"/>
                <a:cs typeface="Calibri"/>
              </a:rPr>
              <a:t>ed i </a:t>
            </a:r>
            <a:r>
              <a:rPr sz="3000" i="1" spc="-10" dirty="0">
                <a:latin typeface="Calibri"/>
                <a:cs typeface="Calibri"/>
              </a:rPr>
              <a:t>documenti </a:t>
            </a:r>
            <a:r>
              <a:rPr sz="3000" i="1" spc="-5" dirty="0">
                <a:latin typeface="Calibri"/>
                <a:cs typeface="Calibri"/>
              </a:rPr>
              <a:t>relativi</a:t>
            </a:r>
            <a:r>
              <a:rPr sz="3000" i="1" spc="-30" dirty="0">
                <a:latin typeface="Calibri"/>
                <a:cs typeface="Calibri"/>
              </a:rPr>
              <a:t> </a:t>
            </a:r>
            <a:r>
              <a:rPr sz="3000" i="1" spc="-5" dirty="0">
                <a:latin typeface="Calibri"/>
                <a:cs typeface="Calibri"/>
              </a:rPr>
              <a:t>all'amministrazione</a:t>
            </a:r>
            <a:r>
              <a:rPr sz="3000" spc="-5" dirty="0">
                <a:latin typeface="Calibri"/>
                <a:cs typeface="Calibri"/>
              </a:rPr>
              <a:t>.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6553200" y="6460910"/>
            <a:ext cx="2133600" cy="156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endParaRPr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925BE00-61BC-3241-81CA-0325364B28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25202"/>
            <a:ext cx="285750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188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787778"/>
            <a:ext cx="41287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Arial"/>
                <a:cs typeface="Arial"/>
              </a:rPr>
              <a:t>Gli obblighi antiriciclaggio si applicano</a:t>
            </a:r>
            <a:r>
              <a:rPr sz="1800" spc="6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a: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4759" y="740385"/>
            <a:ext cx="5687695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538226" y="2848622"/>
            <a:ext cx="2267585" cy="1167765"/>
          </a:xfrm>
          <a:prstGeom prst="rect">
            <a:avLst/>
          </a:prstGeom>
          <a:ln w="28575">
            <a:solidFill>
              <a:srgbClr val="88A927"/>
            </a:solidFill>
          </a:ln>
        </p:spPr>
        <p:txBody>
          <a:bodyPr vert="horz" wrap="square" lIns="0" tIns="40640" rIns="0" bIns="0" rtlCol="0">
            <a:spAutoFit/>
          </a:bodyPr>
          <a:lstStyle/>
          <a:p>
            <a:pPr marL="154305" marR="146685" indent="-635" algn="ctr">
              <a:lnSpc>
                <a:spcPct val="100000"/>
              </a:lnSpc>
              <a:spcBef>
                <a:spcPts val="320"/>
              </a:spcBef>
            </a:pPr>
            <a:r>
              <a:rPr sz="1700" b="1" spc="-5" dirty="0">
                <a:latin typeface="Arial"/>
                <a:cs typeface="Arial"/>
              </a:rPr>
              <a:t>Revisore </a:t>
            </a:r>
            <a:r>
              <a:rPr sz="1700" b="1" dirty="0">
                <a:latin typeface="Arial"/>
                <a:cs typeface="Arial"/>
              </a:rPr>
              <a:t>unico  </a:t>
            </a:r>
            <a:r>
              <a:rPr sz="1700" b="1" spc="-5" dirty="0">
                <a:latin typeface="Arial"/>
                <a:cs typeface="Arial"/>
              </a:rPr>
              <a:t>iscritto </a:t>
            </a:r>
            <a:r>
              <a:rPr sz="1700" b="1" dirty="0">
                <a:latin typeface="Arial"/>
                <a:cs typeface="Arial"/>
              </a:rPr>
              <a:t>nel</a:t>
            </a:r>
            <a:r>
              <a:rPr sz="1700" b="1" spc="-55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registro  dei </a:t>
            </a:r>
            <a:r>
              <a:rPr sz="1700" b="1" spc="-5" dirty="0">
                <a:latin typeface="Arial"/>
                <a:cs typeface="Arial"/>
              </a:rPr>
              <a:t>revisori  </a:t>
            </a:r>
            <a:r>
              <a:rPr sz="1700" b="1" dirty="0">
                <a:latin typeface="Arial"/>
                <a:cs typeface="Arial"/>
              </a:rPr>
              <a:t>contabili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23971" y="3138055"/>
            <a:ext cx="1637664" cy="615950"/>
          </a:xfrm>
          <a:prstGeom prst="rect">
            <a:avLst/>
          </a:prstGeom>
          <a:ln w="28575">
            <a:solidFill>
              <a:srgbClr val="88A927"/>
            </a:solidFill>
          </a:ln>
        </p:spPr>
        <p:txBody>
          <a:bodyPr vert="horz" wrap="square" lIns="0" tIns="40640" rIns="0" bIns="0" rtlCol="0">
            <a:spAutoFit/>
          </a:bodyPr>
          <a:lstStyle/>
          <a:p>
            <a:pPr marL="346075" marR="299720" indent="-40005">
              <a:lnSpc>
                <a:spcPct val="100000"/>
              </a:lnSpc>
              <a:spcBef>
                <a:spcPts val="320"/>
              </a:spcBef>
            </a:pPr>
            <a:r>
              <a:rPr sz="1700" b="1" dirty="0">
                <a:latin typeface="Arial"/>
                <a:cs typeface="Arial"/>
              </a:rPr>
              <a:t>Società</a:t>
            </a:r>
            <a:r>
              <a:rPr sz="1700" b="1" spc="-80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di  </a:t>
            </a:r>
            <a:r>
              <a:rPr sz="1700" b="1" spc="-5" dirty="0">
                <a:latin typeface="Arial"/>
                <a:cs typeface="Arial"/>
              </a:rPr>
              <a:t>revisione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61965" y="3138055"/>
            <a:ext cx="2896870" cy="615950"/>
          </a:xfrm>
          <a:prstGeom prst="rect">
            <a:avLst/>
          </a:prstGeom>
          <a:solidFill>
            <a:srgbClr val="EAEAEA"/>
          </a:solidFill>
          <a:ln w="28575">
            <a:solidFill>
              <a:srgbClr val="88A927"/>
            </a:solidFill>
          </a:ln>
        </p:spPr>
        <p:txBody>
          <a:bodyPr vert="horz" wrap="square" lIns="0" tIns="40640" rIns="0" bIns="0" rtlCol="0">
            <a:spAutoFit/>
          </a:bodyPr>
          <a:lstStyle/>
          <a:p>
            <a:pPr marL="679450" marR="474345" indent="-198120">
              <a:lnSpc>
                <a:spcPct val="100000"/>
              </a:lnSpc>
              <a:spcBef>
                <a:spcPts val="320"/>
              </a:spcBef>
            </a:pPr>
            <a:r>
              <a:rPr sz="1700" b="1" dirty="0">
                <a:latin typeface="Arial"/>
                <a:cs typeface="Arial"/>
              </a:rPr>
              <a:t>Organi di</a:t>
            </a:r>
            <a:r>
              <a:rPr sz="1700" b="1" spc="-95" dirty="0">
                <a:latin typeface="Arial"/>
                <a:cs typeface="Arial"/>
              </a:rPr>
              <a:t> </a:t>
            </a:r>
            <a:r>
              <a:rPr sz="1700" b="1" dirty="0">
                <a:latin typeface="Arial"/>
                <a:cs typeface="Arial"/>
              </a:rPr>
              <a:t>controllo  endosocietario</a:t>
            </a:r>
            <a:endParaRPr sz="1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20640" y="4544059"/>
            <a:ext cx="1786255" cy="1094105"/>
          </a:xfrm>
          <a:prstGeom prst="rect">
            <a:avLst/>
          </a:prstGeom>
          <a:ln w="28575">
            <a:solidFill>
              <a:srgbClr val="88A927"/>
            </a:solidFill>
          </a:ln>
        </p:spPr>
        <p:txBody>
          <a:bodyPr vert="horz" wrap="square" lIns="0" tIns="41275" rIns="0" bIns="0" rtlCol="0">
            <a:spAutoFit/>
          </a:bodyPr>
          <a:lstStyle/>
          <a:p>
            <a:pPr marL="262890" marR="255270" indent="635" algn="ctr">
              <a:lnSpc>
                <a:spcPct val="100000"/>
              </a:lnSpc>
              <a:spcBef>
                <a:spcPts val="325"/>
              </a:spcBef>
            </a:pPr>
            <a:r>
              <a:rPr sz="1600" spc="-10" dirty="0">
                <a:latin typeface="Arial"/>
                <a:cs typeface="Arial"/>
              </a:rPr>
              <a:t>CON  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5" dirty="0">
                <a:latin typeface="Arial"/>
                <a:cs typeface="Arial"/>
              </a:rPr>
              <a:t>O</a:t>
            </a:r>
            <a:r>
              <a:rPr sz="1600" spc="-5" dirty="0">
                <a:latin typeface="Arial"/>
                <a:cs typeface="Arial"/>
              </a:rPr>
              <a:t>NTR</a:t>
            </a:r>
            <a:r>
              <a:rPr sz="1600" spc="-15" dirty="0">
                <a:latin typeface="Arial"/>
                <a:cs typeface="Arial"/>
              </a:rPr>
              <a:t>O</a:t>
            </a:r>
            <a:r>
              <a:rPr sz="1600" spc="-5" dirty="0">
                <a:latin typeface="Arial"/>
                <a:cs typeface="Arial"/>
              </a:rPr>
              <a:t>LLO  LEGALE DEI  CONTI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133843" y="4543564"/>
            <a:ext cx="1786889" cy="1077595"/>
          </a:xfrm>
          <a:prstGeom prst="rect">
            <a:avLst/>
          </a:prstGeom>
          <a:ln w="28575">
            <a:solidFill>
              <a:srgbClr val="88A927"/>
            </a:solidFill>
          </a:ln>
        </p:spPr>
        <p:txBody>
          <a:bodyPr vert="horz" wrap="square" lIns="0" tIns="41275" rIns="0" bIns="0" rtlCol="0">
            <a:spAutoFit/>
          </a:bodyPr>
          <a:lstStyle/>
          <a:p>
            <a:pPr marL="264795" marR="252095" indent="6350" algn="ctr">
              <a:lnSpc>
                <a:spcPct val="100000"/>
              </a:lnSpc>
              <a:spcBef>
                <a:spcPts val="325"/>
              </a:spcBef>
            </a:pPr>
            <a:r>
              <a:rPr sz="1600" spc="-5" dirty="0">
                <a:latin typeface="Arial"/>
                <a:cs typeface="Arial"/>
              </a:rPr>
              <a:t>SENZA  CONTROLLO  LEGALE DEI  CONTI</a:t>
            </a:r>
            <a:endParaRPr sz="16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323594" y="2337307"/>
            <a:ext cx="706120" cy="377825"/>
          </a:xfrm>
          <a:custGeom>
            <a:avLst/>
            <a:gdLst/>
            <a:ahLst/>
            <a:cxnLst/>
            <a:rect l="l" t="t" r="r" b="b"/>
            <a:pathLst>
              <a:path w="706119" h="377825">
                <a:moveTo>
                  <a:pt x="705738" y="199389"/>
                </a:moveTo>
                <a:lnTo>
                  <a:pt x="0" y="199389"/>
                </a:lnTo>
                <a:lnTo>
                  <a:pt x="352806" y="377825"/>
                </a:lnTo>
                <a:lnTo>
                  <a:pt x="705738" y="199389"/>
                </a:lnTo>
                <a:close/>
              </a:path>
              <a:path w="706119" h="377825">
                <a:moveTo>
                  <a:pt x="529208" y="0"/>
                </a:moveTo>
                <a:lnTo>
                  <a:pt x="176403" y="0"/>
                </a:lnTo>
                <a:lnTo>
                  <a:pt x="176403" y="199389"/>
                </a:lnTo>
                <a:lnTo>
                  <a:pt x="529208" y="199389"/>
                </a:lnTo>
                <a:lnTo>
                  <a:pt x="529208" y="0"/>
                </a:lnTo>
                <a:close/>
              </a:path>
            </a:pathLst>
          </a:custGeom>
          <a:solidFill>
            <a:srgbClr val="88A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323594" y="2337307"/>
            <a:ext cx="706120" cy="377825"/>
          </a:xfrm>
          <a:custGeom>
            <a:avLst/>
            <a:gdLst/>
            <a:ahLst/>
            <a:cxnLst/>
            <a:rect l="l" t="t" r="r" b="b"/>
            <a:pathLst>
              <a:path w="706119" h="377825">
                <a:moveTo>
                  <a:pt x="0" y="199389"/>
                </a:moveTo>
                <a:lnTo>
                  <a:pt x="176403" y="199389"/>
                </a:lnTo>
                <a:lnTo>
                  <a:pt x="176403" y="0"/>
                </a:lnTo>
                <a:lnTo>
                  <a:pt x="529208" y="0"/>
                </a:lnTo>
                <a:lnTo>
                  <a:pt x="529208" y="199389"/>
                </a:lnTo>
                <a:lnTo>
                  <a:pt x="705738" y="199389"/>
                </a:lnTo>
                <a:lnTo>
                  <a:pt x="352806" y="377825"/>
                </a:lnTo>
                <a:lnTo>
                  <a:pt x="0" y="199389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787394" y="2337307"/>
            <a:ext cx="706120" cy="377825"/>
          </a:xfrm>
          <a:custGeom>
            <a:avLst/>
            <a:gdLst/>
            <a:ahLst/>
            <a:cxnLst/>
            <a:rect l="l" t="t" r="r" b="b"/>
            <a:pathLst>
              <a:path w="706120" h="377825">
                <a:moveTo>
                  <a:pt x="705738" y="199389"/>
                </a:moveTo>
                <a:lnTo>
                  <a:pt x="0" y="199389"/>
                </a:lnTo>
                <a:lnTo>
                  <a:pt x="352805" y="377825"/>
                </a:lnTo>
                <a:lnTo>
                  <a:pt x="705738" y="199389"/>
                </a:lnTo>
                <a:close/>
              </a:path>
              <a:path w="706120" h="377825">
                <a:moveTo>
                  <a:pt x="529208" y="0"/>
                </a:moveTo>
                <a:lnTo>
                  <a:pt x="176402" y="0"/>
                </a:lnTo>
                <a:lnTo>
                  <a:pt x="176402" y="199389"/>
                </a:lnTo>
                <a:lnTo>
                  <a:pt x="529208" y="199389"/>
                </a:lnTo>
                <a:lnTo>
                  <a:pt x="529208" y="0"/>
                </a:lnTo>
                <a:close/>
              </a:path>
            </a:pathLst>
          </a:custGeom>
          <a:solidFill>
            <a:srgbClr val="88A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787394" y="2337307"/>
            <a:ext cx="706120" cy="377825"/>
          </a:xfrm>
          <a:custGeom>
            <a:avLst/>
            <a:gdLst/>
            <a:ahLst/>
            <a:cxnLst/>
            <a:rect l="l" t="t" r="r" b="b"/>
            <a:pathLst>
              <a:path w="706120" h="377825">
                <a:moveTo>
                  <a:pt x="0" y="199389"/>
                </a:moveTo>
                <a:lnTo>
                  <a:pt x="176402" y="199389"/>
                </a:lnTo>
                <a:lnTo>
                  <a:pt x="176402" y="0"/>
                </a:lnTo>
                <a:lnTo>
                  <a:pt x="529208" y="0"/>
                </a:lnTo>
                <a:lnTo>
                  <a:pt x="529208" y="199389"/>
                </a:lnTo>
                <a:lnTo>
                  <a:pt x="705738" y="199389"/>
                </a:lnTo>
                <a:lnTo>
                  <a:pt x="352805" y="377825"/>
                </a:lnTo>
                <a:lnTo>
                  <a:pt x="0" y="199389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564376" y="2337307"/>
            <a:ext cx="706120" cy="377825"/>
          </a:xfrm>
          <a:custGeom>
            <a:avLst/>
            <a:gdLst/>
            <a:ahLst/>
            <a:cxnLst/>
            <a:rect l="l" t="t" r="r" b="b"/>
            <a:pathLst>
              <a:path w="706120" h="377825">
                <a:moveTo>
                  <a:pt x="705739" y="199389"/>
                </a:moveTo>
                <a:lnTo>
                  <a:pt x="0" y="199389"/>
                </a:lnTo>
                <a:lnTo>
                  <a:pt x="352932" y="377825"/>
                </a:lnTo>
                <a:lnTo>
                  <a:pt x="705739" y="199389"/>
                </a:lnTo>
                <a:close/>
              </a:path>
              <a:path w="706120" h="377825">
                <a:moveTo>
                  <a:pt x="529335" y="0"/>
                </a:moveTo>
                <a:lnTo>
                  <a:pt x="176402" y="0"/>
                </a:lnTo>
                <a:lnTo>
                  <a:pt x="176402" y="199389"/>
                </a:lnTo>
                <a:lnTo>
                  <a:pt x="529335" y="199389"/>
                </a:lnTo>
                <a:lnTo>
                  <a:pt x="529335" y="0"/>
                </a:lnTo>
                <a:close/>
              </a:path>
            </a:pathLst>
          </a:custGeom>
          <a:solidFill>
            <a:srgbClr val="88A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564376" y="2337307"/>
            <a:ext cx="706120" cy="377825"/>
          </a:xfrm>
          <a:custGeom>
            <a:avLst/>
            <a:gdLst/>
            <a:ahLst/>
            <a:cxnLst/>
            <a:rect l="l" t="t" r="r" b="b"/>
            <a:pathLst>
              <a:path w="706120" h="377825">
                <a:moveTo>
                  <a:pt x="0" y="199389"/>
                </a:moveTo>
                <a:lnTo>
                  <a:pt x="176402" y="199389"/>
                </a:lnTo>
                <a:lnTo>
                  <a:pt x="176402" y="0"/>
                </a:lnTo>
                <a:lnTo>
                  <a:pt x="529335" y="0"/>
                </a:lnTo>
                <a:lnTo>
                  <a:pt x="529335" y="199389"/>
                </a:lnTo>
                <a:lnTo>
                  <a:pt x="705739" y="199389"/>
                </a:lnTo>
                <a:lnTo>
                  <a:pt x="352932" y="377825"/>
                </a:lnTo>
                <a:lnTo>
                  <a:pt x="0" y="199389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590794" y="3996816"/>
            <a:ext cx="706120" cy="377825"/>
          </a:xfrm>
          <a:custGeom>
            <a:avLst/>
            <a:gdLst/>
            <a:ahLst/>
            <a:cxnLst/>
            <a:rect l="l" t="t" r="r" b="b"/>
            <a:pathLst>
              <a:path w="706120" h="377825">
                <a:moveTo>
                  <a:pt x="705738" y="199389"/>
                </a:moveTo>
                <a:lnTo>
                  <a:pt x="0" y="199389"/>
                </a:lnTo>
                <a:lnTo>
                  <a:pt x="352805" y="377824"/>
                </a:lnTo>
                <a:lnTo>
                  <a:pt x="705738" y="199389"/>
                </a:lnTo>
                <a:close/>
              </a:path>
              <a:path w="706120" h="377825">
                <a:moveTo>
                  <a:pt x="529208" y="0"/>
                </a:moveTo>
                <a:lnTo>
                  <a:pt x="176402" y="0"/>
                </a:lnTo>
                <a:lnTo>
                  <a:pt x="176402" y="199389"/>
                </a:lnTo>
                <a:lnTo>
                  <a:pt x="529208" y="199389"/>
                </a:lnTo>
                <a:lnTo>
                  <a:pt x="529208" y="0"/>
                </a:lnTo>
                <a:close/>
              </a:path>
            </a:pathLst>
          </a:custGeom>
          <a:solidFill>
            <a:srgbClr val="6AB0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590794" y="3996816"/>
            <a:ext cx="706120" cy="377825"/>
          </a:xfrm>
          <a:custGeom>
            <a:avLst/>
            <a:gdLst/>
            <a:ahLst/>
            <a:cxnLst/>
            <a:rect l="l" t="t" r="r" b="b"/>
            <a:pathLst>
              <a:path w="706120" h="377825">
                <a:moveTo>
                  <a:pt x="0" y="199389"/>
                </a:moveTo>
                <a:lnTo>
                  <a:pt x="176402" y="199389"/>
                </a:lnTo>
                <a:lnTo>
                  <a:pt x="176402" y="0"/>
                </a:lnTo>
                <a:lnTo>
                  <a:pt x="529208" y="0"/>
                </a:lnTo>
                <a:lnTo>
                  <a:pt x="529208" y="199389"/>
                </a:lnTo>
                <a:lnTo>
                  <a:pt x="705738" y="199389"/>
                </a:lnTo>
                <a:lnTo>
                  <a:pt x="352805" y="377824"/>
                </a:lnTo>
                <a:lnTo>
                  <a:pt x="0" y="199389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614284" y="3996816"/>
            <a:ext cx="706120" cy="377825"/>
          </a:xfrm>
          <a:custGeom>
            <a:avLst/>
            <a:gdLst/>
            <a:ahLst/>
            <a:cxnLst/>
            <a:rect l="l" t="t" r="r" b="b"/>
            <a:pathLst>
              <a:path w="706120" h="377825">
                <a:moveTo>
                  <a:pt x="705739" y="199389"/>
                </a:moveTo>
                <a:lnTo>
                  <a:pt x="0" y="199389"/>
                </a:lnTo>
                <a:lnTo>
                  <a:pt x="352806" y="377824"/>
                </a:lnTo>
                <a:lnTo>
                  <a:pt x="705739" y="199389"/>
                </a:lnTo>
                <a:close/>
              </a:path>
              <a:path w="706120" h="377825">
                <a:moveTo>
                  <a:pt x="529336" y="0"/>
                </a:moveTo>
                <a:lnTo>
                  <a:pt x="176403" y="0"/>
                </a:lnTo>
                <a:lnTo>
                  <a:pt x="176403" y="199389"/>
                </a:lnTo>
                <a:lnTo>
                  <a:pt x="529336" y="199389"/>
                </a:lnTo>
                <a:lnTo>
                  <a:pt x="529336" y="0"/>
                </a:lnTo>
                <a:close/>
              </a:path>
            </a:pathLst>
          </a:custGeom>
          <a:solidFill>
            <a:srgbClr val="3E5C5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14284" y="3996816"/>
            <a:ext cx="706120" cy="377825"/>
          </a:xfrm>
          <a:custGeom>
            <a:avLst/>
            <a:gdLst/>
            <a:ahLst/>
            <a:cxnLst/>
            <a:rect l="l" t="t" r="r" b="b"/>
            <a:pathLst>
              <a:path w="706120" h="377825">
                <a:moveTo>
                  <a:pt x="0" y="199389"/>
                </a:moveTo>
                <a:lnTo>
                  <a:pt x="176403" y="199389"/>
                </a:lnTo>
                <a:lnTo>
                  <a:pt x="176403" y="0"/>
                </a:lnTo>
                <a:lnTo>
                  <a:pt x="529336" y="0"/>
                </a:lnTo>
                <a:lnTo>
                  <a:pt x="529336" y="199389"/>
                </a:lnTo>
                <a:lnTo>
                  <a:pt x="705739" y="199389"/>
                </a:lnTo>
                <a:lnTo>
                  <a:pt x="352806" y="377824"/>
                </a:lnTo>
                <a:lnTo>
                  <a:pt x="0" y="199389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xfrm>
            <a:off x="8652891" y="6573513"/>
            <a:ext cx="191134" cy="1670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000" b="0" i="0" kern="1200">
                <a:solidFill>
                  <a:srgbClr val="BEBEBE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lang="it-IT" spc="-5" smtClean="0">
                <a:solidFill>
                  <a:srgbClr val="888888"/>
                </a:solidFill>
              </a:rPr>
              <a:pPr marL="25400">
                <a:lnSpc>
                  <a:spcPct val="100000"/>
                </a:lnSpc>
              </a:pPr>
              <a:t>6</a:t>
            </a:fld>
            <a:endParaRPr spc="-5" dirty="0"/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A1A07C31-337C-5F4F-9A79-6E9D9E9079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25202"/>
            <a:ext cx="285750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109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4759" y="1031294"/>
            <a:ext cx="5840095" cy="588816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 marR="5080">
              <a:lnSpc>
                <a:spcPts val="3779"/>
              </a:lnSpc>
              <a:spcBef>
                <a:spcPts val="580"/>
              </a:spcBef>
            </a:pPr>
            <a:endParaRPr spc="-5" dirty="0"/>
          </a:p>
        </p:txBody>
      </p:sp>
      <p:sp>
        <p:nvSpPr>
          <p:cNvPr id="4" name="object 4"/>
          <p:cNvSpPr txBox="1"/>
          <p:nvPr/>
        </p:nvSpPr>
        <p:spPr>
          <a:xfrm>
            <a:off x="535940" y="2160270"/>
            <a:ext cx="733552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Arial"/>
                <a:cs typeface="Arial"/>
              </a:rPr>
              <a:t>Nel caso in cui il soggetto incaricato dei controlli sia un organo collegiale  (ad esempio il collegio</a:t>
            </a:r>
            <a:r>
              <a:rPr sz="1800" spc="2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sindacale):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71673" y="3532123"/>
            <a:ext cx="425132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685" marR="138430" indent="1905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Arial"/>
                <a:cs typeface="Arial"/>
              </a:rPr>
              <a:t>l’obbligo di </a:t>
            </a:r>
            <a:r>
              <a:rPr sz="1800" b="1" spc="-5" dirty="0">
                <a:latin typeface="Arial"/>
                <a:cs typeface="Arial"/>
              </a:rPr>
              <a:t>adeguata </a:t>
            </a:r>
            <a:r>
              <a:rPr sz="1800" b="1" spc="-10" dirty="0">
                <a:latin typeface="Arial"/>
                <a:cs typeface="Arial"/>
              </a:rPr>
              <a:t>verifica  </a:t>
            </a:r>
            <a:r>
              <a:rPr sz="1800" b="1" spc="-10" dirty="0">
                <a:solidFill>
                  <a:srgbClr val="C00000"/>
                </a:solidFill>
                <a:latin typeface="Arial"/>
                <a:cs typeface="Arial"/>
              </a:rPr>
              <a:t>graverà </a:t>
            </a:r>
            <a:r>
              <a:rPr sz="1800" b="1" spc="-5" dirty="0">
                <a:solidFill>
                  <a:srgbClr val="C00000"/>
                </a:solidFill>
                <a:latin typeface="Arial"/>
                <a:cs typeface="Arial"/>
              </a:rPr>
              <a:t>su ciascun</a:t>
            </a:r>
            <a:r>
              <a:rPr sz="1800" b="1" spc="3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Arial"/>
                <a:cs typeface="Arial"/>
              </a:rPr>
              <a:t>sindaco-revisore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800" dirty="0">
                <a:latin typeface="Arial"/>
                <a:cs typeface="Arial"/>
              </a:rPr>
              <a:t>e </a:t>
            </a:r>
            <a:r>
              <a:rPr sz="1800" spc="-5" dirty="0">
                <a:latin typeface="Arial"/>
                <a:cs typeface="Arial"/>
              </a:rPr>
              <a:t>non già sull’organo </a:t>
            </a:r>
            <a:r>
              <a:rPr sz="1800" spc="-10" dirty="0">
                <a:latin typeface="Arial"/>
                <a:cs typeface="Arial"/>
              </a:rPr>
              <a:t>«collegio </a:t>
            </a:r>
            <a:r>
              <a:rPr sz="1800" spc="-5" dirty="0">
                <a:latin typeface="Arial"/>
                <a:cs typeface="Arial"/>
              </a:rPr>
              <a:t>sindacale»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211192" y="2938398"/>
            <a:ext cx="706120" cy="377825"/>
          </a:xfrm>
          <a:custGeom>
            <a:avLst/>
            <a:gdLst/>
            <a:ahLst/>
            <a:cxnLst/>
            <a:rect l="l" t="t" r="r" b="b"/>
            <a:pathLst>
              <a:path w="706120" h="377825">
                <a:moveTo>
                  <a:pt x="705739" y="199516"/>
                </a:moveTo>
                <a:lnTo>
                  <a:pt x="0" y="199516"/>
                </a:lnTo>
                <a:lnTo>
                  <a:pt x="352933" y="377825"/>
                </a:lnTo>
                <a:lnTo>
                  <a:pt x="705739" y="199516"/>
                </a:lnTo>
                <a:close/>
              </a:path>
              <a:path w="706120" h="377825">
                <a:moveTo>
                  <a:pt x="529336" y="0"/>
                </a:moveTo>
                <a:lnTo>
                  <a:pt x="176403" y="0"/>
                </a:lnTo>
                <a:lnTo>
                  <a:pt x="176403" y="199516"/>
                </a:lnTo>
                <a:lnTo>
                  <a:pt x="529336" y="199516"/>
                </a:lnTo>
                <a:lnTo>
                  <a:pt x="529336" y="0"/>
                </a:lnTo>
                <a:close/>
              </a:path>
            </a:pathLst>
          </a:custGeom>
          <a:solidFill>
            <a:srgbClr val="88A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211192" y="2938398"/>
            <a:ext cx="706120" cy="377825"/>
          </a:xfrm>
          <a:custGeom>
            <a:avLst/>
            <a:gdLst/>
            <a:ahLst/>
            <a:cxnLst/>
            <a:rect l="l" t="t" r="r" b="b"/>
            <a:pathLst>
              <a:path w="706120" h="377825">
                <a:moveTo>
                  <a:pt x="0" y="199516"/>
                </a:moveTo>
                <a:lnTo>
                  <a:pt x="176403" y="199516"/>
                </a:lnTo>
                <a:lnTo>
                  <a:pt x="176403" y="0"/>
                </a:lnTo>
                <a:lnTo>
                  <a:pt x="529336" y="0"/>
                </a:lnTo>
                <a:lnTo>
                  <a:pt x="529336" y="199516"/>
                </a:lnTo>
                <a:lnTo>
                  <a:pt x="705739" y="199516"/>
                </a:lnTo>
                <a:lnTo>
                  <a:pt x="352933" y="377825"/>
                </a:lnTo>
                <a:lnTo>
                  <a:pt x="0" y="199516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xfrm>
            <a:off x="8652891" y="6573513"/>
            <a:ext cx="191134" cy="1670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000" b="0" i="0" kern="1200">
                <a:solidFill>
                  <a:srgbClr val="BEBEBE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lang="it-IT" spc="-5" smtClean="0">
                <a:solidFill>
                  <a:srgbClr val="888888"/>
                </a:solidFill>
              </a:rPr>
              <a:pPr marL="25400">
                <a:lnSpc>
                  <a:spcPct val="100000"/>
                </a:lnSpc>
              </a:pPr>
              <a:t>7</a:t>
            </a:fld>
            <a:endParaRPr spc="-5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86CF57E-394D-6F4D-AB53-D200ABE5D6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25202"/>
            <a:ext cx="285750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673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6905" y="1764332"/>
            <a:ext cx="7870190" cy="659796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45"/>
              </a:spcBef>
            </a:pPr>
            <a:r>
              <a:rPr sz="4000" spc="-5" dirty="0">
                <a:solidFill>
                  <a:srgbClr val="000000"/>
                </a:solidFill>
                <a:latin typeface="Calibri"/>
                <a:cs typeface="Calibri"/>
              </a:rPr>
              <a:t>TEMPISTICA </a:t>
            </a:r>
            <a:r>
              <a:rPr sz="4000" spc="-125" dirty="0">
                <a:solidFill>
                  <a:srgbClr val="000000"/>
                </a:solidFill>
                <a:latin typeface="Calibri"/>
                <a:cs typeface="Calibri"/>
              </a:rPr>
              <a:t>DELL’ADEGUATA</a:t>
            </a:r>
            <a:r>
              <a:rPr sz="4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4000" spc="-5" dirty="0">
                <a:solidFill>
                  <a:srgbClr val="000000"/>
                </a:solidFill>
                <a:latin typeface="Calibri"/>
                <a:cs typeface="Calibri"/>
              </a:rPr>
              <a:t>VERIFICA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3400" y="3015353"/>
            <a:ext cx="7738109" cy="18561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5"/>
              </a:spcBef>
              <a:buChar char="•"/>
              <a:tabLst>
                <a:tab pos="354965" algn="l"/>
                <a:tab pos="355600" algn="l"/>
              </a:tabLst>
            </a:pPr>
            <a:r>
              <a:rPr sz="2000" spc="-15" dirty="0">
                <a:latin typeface="Arial"/>
                <a:cs typeface="Arial"/>
              </a:rPr>
              <a:t>L’adeguata </a:t>
            </a:r>
            <a:r>
              <a:rPr sz="2000" spc="-5" dirty="0">
                <a:latin typeface="Arial"/>
                <a:cs typeface="Arial"/>
              </a:rPr>
              <a:t>verifica </a:t>
            </a:r>
            <a:r>
              <a:rPr sz="2000" dirty="0">
                <a:latin typeface="Arial"/>
                <a:cs typeface="Arial"/>
              </a:rPr>
              <a:t>da </a:t>
            </a:r>
            <a:r>
              <a:rPr sz="2000" spc="-5" dirty="0">
                <a:latin typeface="Arial"/>
                <a:cs typeface="Arial"/>
              </a:rPr>
              <a:t>parte del </a:t>
            </a:r>
            <a:r>
              <a:rPr sz="2000" dirty="0">
                <a:latin typeface="Arial"/>
                <a:cs typeface="Arial"/>
              </a:rPr>
              <a:t>collegio sindacale </a:t>
            </a:r>
            <a:r>
              <a:rPr sz="2000" spc="-5" dirty="0">
                <a:latin typeface="Arial"/>
                <a:cs typeface="Arial"/>
              </a:rPr>
              <a:t>incaricato della  </a:t>
            </a:r>
            <a:r>
              <a:rPr sz="2000" dirty="0">
                <a:latin typeface="Arial"/>
                <a:cs typeface="Arial"/>
              </a:rPr>
              <a:t>revisione legale </a:t>
            </a:r>
            <a:r>
              <a:rPr sz="2000" b="1" dirty="0">
                <a:latin typeface="Arial"/>
                <a:cs typeface="Arial"/>
              </a:rPr>
              <a:t>non può materialmente essere </a:t>
            </a:r>
            <a:r>
              <a:rPr sz="2000" b="1" spc="-5" dirty="0">
                <a:latin typeface="Arial"/>
                <a:cs typeface="Arial"/>
              </a:rPr>
              <a:t>svolta </a:t>
            </a:r>
            <a:r>
              <a:rPr sz="2000" b="1" dirty="0">
                <a:latin typeface="Arial"/>
                <a:cs typeface="Arial"/>
              </a:rPr>
              <a:t>al  </a:t>
            </a:r>
            <a:r>
              <a:rPr sz="2000" b="1" spc="-5" dirty="0">
                <a:latin typeface="Arial"/>
                <a:cs typeface="Arial"/>
              </a:rPr>
              <a:t>momento dell’accettazione </a:t>
            </a:r>
            <a:r>
              <a:rPr sz="2000" b="1" dirty="0">
                <a:latin typeface="Arial"/>
                <a:cs typeface="Arial"/>
              </a:rPr>
              <a:t>dell’incarico, </a:t>
            </a:r>
            <a:r>
              <a:rPr sz="2000" dirty="0">
                <a:latin typeface="Arial"/>
                <a:cs typeface="Arial"/>
              </a:rPr>
              <a:t>ma verosimilmente  </a:t>
            </a:r>
            <a:r>
              <a:rPr sz="2000" spc="-5" dirty="0">
                <a:latin typeface="Arial"/>
                <a:cs typeface="Arial"/>
              </a:rPr>
              <a:t>potrà </a:t>
            </a:r>
            <a:r>
              <a:rPr sz="2000" dirty="0">
                <a:latin typeface="Arial"/>
                <a:cs typeface="Arial"/>
              </a:rPr>
              <a:t>essere </a:t>
            </a:r>
            <a:r>
              <a:rPr sz="2000" spc="-10" dirty="0">
                <a:latin typeface="Arial"/>
                <a:cs typeface="Arial"/>
              </a:rPr>
              <a:t>effettuata </a:t>
            </a:r>
            <a:r>
              <a:rPr sz="2000" spc="-5" dirty="0">
                <a:latin typeface="Arial"/>
                <a:cs typeface="Arial"/>
              </a:rPr>
              <a:t>al </a:t>
            </a:r>
            <a:r>
              <a:rPr sz="2000" dirty="0">
                <a:latin typeface="Arial"/>
                <a:cs typeface="Arial"/>
              </a:rPr>
              <a:t>“</a:t>
            </a:r>
            <a:r>
              <a:rPr sz="2000" b="1" dirty="0">
                <a:latin typeface="Arial"/>
                <a:cs typeface="Arial"/>
              </a:rPr>
              <a:t>primo contatto utile” </a:t>
            </a:r>
            <a:r>
              <a:rPr sz="2000" dirty="0">
                <a:latin typeface="Arial"/>
                <a:cs typeface="Arial"/>
              </a:rPr>
              <a:t>(prima riunione  </a:t>
            </a:r>
            <a:r>
              <a:rPr sz="2000" spc="-5" dirty="0">
                <a:latin typeface="Arial"/>
                <a:cs typeface="Arial"/>
              </a:rPr>
              <a:t>dell’organo) ed in ogni </a:t>
            </a:r>
            <a:r>
              <a:rPr sz="2000" b="1" spc="-5" dirty="0">
                <a:latin typeface="Arial"/>
                <a:cs typeface="Arial"/>
              </a:rPr>
              <a:t>caso entro 30 </a:t>
            </a:r>
            <a:r>
              <a:rPr sz="2000" b="1" dirty="0">
                <a:latin typeface="Arial"/>
                <a:cs typeface="Arial"/>
              </a:rPr>
              <a:t>giorni </a:t>
            </a:r>
            <a:r>
              <a:rPr sz="2000" b="1" spc="-5" dirty="0">
                <a:latin typeface="Arial"/>
                <a:cs typeface="Arial"/>
              </a:rPr>
              <a:t>dall’accettazione  </a:t>
            </a:r>
            <a:r>
              <a:rPr sz="2000" b="1" dirty="0">
                <a:latin typeface="Arial"/>
                <a:cs typeface="Arial"/>
              </a:rPr>
              <a:t>formale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dell’incarico</a:t>
            </a:r>
            <a:endParaRPr sz="2000" dirty="0">
              <a:latin typeface="Arial"/>
              <a:cs typeface="Arial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54215F0-CC75-0442-9097-389F3048C4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97210"/>
            <a:ext cx="285750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317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4220" y="804113"/>
            <a:ext cx="8455558" cy="561692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52705" marR="5080">
              <a:lnSpc>
                <a:spcPts val="3779"/>
              </a:lnSpc>
              <a:spcBef>
                <a:spcPts val="580"/>
              </a:spcBef>
            </a:pPr>
            <a:endParaRPr spc="-5" dirty="0"/>
          </a:p>
        </p:txBody>
      </p:sp>
      <p:sp>
        <p:nvSpPr>
          <p:cNvPr id="4" name="object 4"/>
          <p:cNvSpPr txBox="1"/>
          <p:nvPr/>
        </p:nvSpPr>
        <p:spPr>
          <a:xfrm>
            <a:off x="535940" y="2160270"/>
            <a:ext cx="755332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"/>
                <a:cs typeface="Arial"/>
              </a:rPr>
              <a:t>In </a:t>
            </a:r>
            <a:r>
              <a:rPr sz="1800" spc="-5" dirty="0">
                <a:latin typeface="Arial"/>
                <a:cs typeface="Arial"/>
              </a:rPr>
              <a:t>generale, </a:t>
            </a:r>
            <a:r>
              <a:rPr sz="1800" b="1" spc="-5" dirty="0">
                <a:latin typeface="Arial"/>
                <a:cs typeface="Arial"/>
              </a:rPr>
              <a:t>è fatto </a:t>
            </a:r>
            <a:r>
              <a:rPr sz="1800" b="1" spc="-10" dirty="0">
                <a:latin typeface="Arial"/>
                <a:cs typeface="Arial"/>
              </a:rPr>
              <a:t>divieto </a:t>
            </a:r>
            <a:r>
              <a:rPr sz="1800" b="1" spc="-5" dirty="0">
                <a:latin typeface="Arial"/>
                <a:cs typeface="Arial"/>
              </a:rPr>
              <a:t>ai </a:t>
            </a:r>
            <a:r>
              <a:rPr sz="1800" b="1" dirty="0">
                <a:latin typeface="Arial"/>
                <a:cs typeface="Arial"/>
              </a:rPr>
              <a:t>soggetti </a:t>
            </a:r>
            <a:r>
              <a:rPr sz="1800" b="1" spc="-5" dirty="0">
                <a:latin typeface="Arial"/>
                <a:cs typeface="Arial"/>
              </a:rPr>
              <a:t>tenuti alla sos </a:t>
            </a:r>
            <a:r>
              <a:rPr sz="1800" b="1" dirty="0">
                <a:latin typeface="Arial"/>
                <a:cs typeface="Arial"/>
              </a:rPr>
              <a:t>(quindi </a:t>
            </a:r>
            <a:r>
              <a:rPr sz="1800" b="1" spc="-5" dirty="0">
                <a:latin typeface="Arial"/>
                <a:cs typeface="Arial"/>
              </a:rPr>
              <a:t>anche ai  sindaci)/revisori </a:t>
            </a:r>
            <a:r>
              <a:rPr sz="1800" b="1" dirty="0">
                <a:latin typeface="Arial"/>
                <a:cs typeface="Arial"/>
              </a:rPr>
              <a:t>di </a:t>
            </a:r>
            <a:r>
              <a:rPr sz="1800" b="1" spc="-5" dirty="0">
                <a:latin typeface="Arial"/>
                <a:cs typeface="Arial"/>
              </a:rPr>
              <a:t>dare comunicazione al cliente interessato </a:t>
            </a:r>
            <a:r>
              <a:rPr sz="1800" b="1" dirty="0">
                <a:latin typeface="Arial"/>
                <a:cs typeface="Arial"/>
              </a:rPr>
              <a:t>o </a:t>
            </a:r>
            <a:r>
              <a:rPr sz="1800" b="1" spc="-5" dirty="0">
                <a:latin typeface="Arial"/>
                <a:cs typeface="Arial"/>
              </a:rPr>
              <a:t>a terzi  </a:t>
            </a:r>
            <a:r>
              <a:rPr sz="1800" spc="-5" dirty="0">
                <a:latin typeface="Arial"/>
                <a:cs typeface="Arial"/>
              </a:rPr>
              <a:t>(altri sindaci/revisori) </a:t>
            </a:r>
            <a:r>
              <a:rPr sz="1800" spc="-5" dirty="0" err="1">
                <a:latin typeface="Arial"/>
                <a:cs typeface="Arial"/>
              </a:rPr>
              <a:t>dell’avvenuta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spc="-5" dirty="0" err="1">
                <a:latin typeface="Arial"/>
                <a:cs typeface="Arial"/>
              </a:rPr>
              <a:t>segnalazione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3806697"/>
            <a:ext cx="772985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475865" algn="l"/>
              </a:tabLst>
            </a:pPr>
            <a:r>
              <a:rPr sz="1800" spc="-5" dirty="0">
                <a:latin typeface="Arial"/>
                <a:cs typeface="Arial"/>
              </a:rPr>
              <a:t>Nei casi relativi allo </a:t>
            </a:r>
            <a:r>
              <a:rPr sz="1800" dirty="0">
                <a:latin typeface="Arial"/>
                <a:cs typeface="Arial"/>
              </a:rPr>
              <a:t>stesso </a:t>
            </a:r>
            <a:r>
              <a:rPr sz="1800" spc="-5" dirty="0">
                <a:latin typeface="Arial"/>
                <a:cs typeface="Arial"/>
              </a:rPr>
              <a:t>cliente o </a:t>
            </a:r>
            <a:r>
              <a:rPr sz="1800" spc="-10" dirty="0">
                <a:latin typeface="Arial"/>
                <a:cs typeface="Arial"/>
              </a:rPr>
              <a:t>alla </a:t>
            </a:r>
            <a:r>
              <a:rPr sz="1800" dirty="0">
                <a:latin typeface="Arial"/>
                <a:cs typeface="Arial"/>
              </a:rPr>
              <a:t>stessa </a:t>
            </a:r>
            <a:r>
              <a:rPr sz="1800" spc="-5" dirty="0">
                <a:latin typeface="Arial"/>
                <a:cs typeface="Arial"/>
              </a:rPr>
              <a:t>operazione, che coinvolgano  due o</a:t>
            </a:r>
            <a:r>
              <a:rPr sz="1800" spc="30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più</a:t>
            </a:r>
            <a:r>
              <a:rPr sz="1800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professionisti	è consentita la comunicazione </a:t>
            </a:r>
            <a:r>
              <a:rPr sz="1800" dirty="0">
                <a:latin typeface="Arial"/>
                <a:cs typeface="Arial"/>
              </a:rPr>
              <a:t>tra </a:t>
            </a:r>
            <a:r>
              <a:rPr sz="1800" spc="-5" dirty="0">
                <a:latin typeface="Arial"/>
                <a:cs typeface="Arial"/>
              </a:rPr>
              <a:t>i professionisti in  </a:t>
            </a:r>
            <a:r>
              <a:rPr sz="1800" spc="-5" dirty="0" err="1">
                <a:latin typeface="Arial"/>
                <a:cs typeface="Arial"/>
              </a:rPr>
              <a:t>questione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211192" y="3243198"/>
            <a:ext cx="706120" cy="377825"/>
          </a:xfrm>
          <a:custGeom>
            <a:avLst/>
            <a:gdLst/>
            <a:ahLst/>
            <a:cxnLst/>
            <a:rect l="l" t="t" r="r" b="b"/>
            <a:pathLst>
              <a:path w="706120" h="377825">
                <a:moveTo>
                  <a:pt x="705739" y="199516"/>
                </a:moveTo>
                <a:lnTo>
                  <a:pt x="0" y="199516"/>
                </a:lnTo>
                <a:lnTo>
                  <a:pt x="352933" y="377825"/>
                </a:lnTo>
                <a:lnTo>
                  <a:pt x="705739" y="199516"/>
                </a:lnTo>
                <a:close/>
              </a:path>
              <a:path w="706120" h="377825">
                <a:moveTo>
                  <a:pt x="529336" y="0"/>
                </a:moveTo>
                <a:lnTo>
                  <a:pt x="176403" y="0"/>
                </a:lnTo>
                <a:lnTo>
                  <a:pt x="176403" y="199516"/>
                </a:lnTo>
                <a:lnTo>
                  <a:pt x="529336" y="199516"/>
                </a:lnTo>
                <a:lnTo>
                  <a:pt x="529336" y="0"/>
                </a:lnTo>
                <a:close/>
              </a:path>
            </a:pathLst>
          </a:custGeom>
          <a:solidFill>
            <a:srgbClr val="88A9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211192" y="3243198"/>
            <a:ext cx="706120" cy="377825"/>
          </a:xfrm>
          <a:custGeom>
            <a:avLst/>
            <a:gdLst/>
            <a:ahLst/>
            <a:cxnLst/>
            <a:rect l="l" t="t" r="r" b="b"/>
            <a:pathLst>
              <a:path w="706120" h="377825">
                <a:moveTo>
                  <a:pt x="0" y="199516"/>
                </a:moveTo>
                <a:lnTo>
                  <a:pt x="176403" y="199516"/>
                </a:lnTo>
                <a:lnTo>
                  <a:pt x="176403" y="0"/>
                </a:lnTo>
                <a:lnTo>
                  <a:pt x="529336" y="0"/>
                </a:lnTo>
                <a:lnTo>
                  <a:pt x="529336" y="199516"/>
                </a:lnTo>
                <a:lnTo>
                  <a:pt x="705739" y="199516"/>
                </a:lnTo>
                <a:lnTo>
                  <a:pt x="352933" y="377825"/>
                </a:lnTo>
                <a:lnTo>
                  <a:pt x="0" y="199516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xfrm>
            <a:off x="8652891" y="6573513"/>
            <a:ext cx="191134" cy="1670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000" b="0" i="0" kern="1200">
                <a:solidFill>
                  <a:srgbClr val="BEBEBE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lang="it-IT" spc="-5" smtClean="0">
                <a:solidFill>
                  <a:srgbClr val="888888"/>
                </a:solidFill>
              </a:rPr>
              <a:pPr marL="25400">
                <a:lnSpc>
                  <a:spcPct val="100000"/>
                </a:lnSpc>
              </a:pPr>
              <a:t>9</a:t>
            </a:fld>
            <a:endParaRPr spc="-5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0675589-CA31-D946-8F61-DB319533A0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97210"/>
            <a:ext cx="285750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5743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564</TotalTime>
  <Words>2685</Words>
  <Application>Microsoft Macintosh PowerPoint</Application>
  <PresentationFormat>Presentazione su schermo (4:3)</PresentationFormat>
  <Paragraphs>224</Paragraphs>
  <Slides>33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33</vt:i4>
      </vt:variant>
    </vt:vector>
  </HeadingPairs>
  <TitlesOfParts>
    <vt:vector size="40" baseType="lpstr">
      <vt:lpstr>Arial</vt:lpstr>
      <vt:lpstr>Calibri</vt:lpstr>
      <vt:lpstr>Calibri Light</vt:lpstr>
      <vt:lpstr>DejaVu Sans Condensed</vt:lpstr>
      <vt:lpstr>Times New Roman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TEMPISTICA DELL’ADEGUATA VERIFICA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DOCUMENTI DA CONSERVARE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ADMIN</dc:creator>
  <cp:lastModifiedBy>bernardino cordeschi</cp:lastModifiedBy>
  <cp:revision>68</cp:revision>
  <cp:lastPrinted>2020-09-24T17:44:52Z</cp:lastPrinted>
  <dcterms:created xsi:type="dcterms:W3CDTF">2020-08-27T06:42:53Z</dcterms:created>
  <dcterms:modified xsi:type="dcterms:W3CDTF">2020-09-25T08:57:17Z</dcterms:modified>
</cp:coreProperties>
</file>