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57" r:id="rId1"/>
  </p:sldMasterIdLst>
  <p:notesMasterIdLst>
    <p:notesMasterId r:id="rId28"/>
  </p:notesMasterIdLst>
  <p:handoutMasterIdLst>
    <p:handoutMasterId r:id="rId29"/>
  </p:handoutMasterIdLst>
  <p:sldIdLst>
    <p:sldId id="773" r:id="rId2"/>
    <p:sldId id="702" r:id="rId3"/>
    <p:sldId id="774" r:id="rId4"/>
    <p:sldId id="762" r:id="rId5"/>
    <p:sldId id="765" r:id="rId6"/>
    <p:sldId id="766" r:id="rId7"/>
    <p:sldId id="772" r:id="rId8"/>
    <p:sldId id="734" r:id="rId9"/>
    <p:sldId id="735" r:id="rId10"/>
    <p:sldId id="736" r:id="rId11"/>
    <p:sldId id="764" r:id="rId12"/>
    <p:sldId id="737" r:id="rId13"/>
    <p:sldId id="602" r:id="rId14"/>
    <p:sldId id="748" r:id="rId15"/>
    <p:sldId id="579" r:id="rId16"/>
    <p:sldId id="649" r:id="rId17"/>
    <p:sldId id="650" r:id="rId18"/>
    <p:sldId id="652" r:id="rId19"/>
    <p:sldId id="653" r:id="rId20"/>
    <p:sldId id="767" r:id="rId21"/>
    <p:sldId id="768" r:id="rId22"/>
    <p:sldId id="771" r:id="rId23"/>
    <p:sldId id="633" r:id="rId24"/>
    <p:sldId id="711" r:id="rId25"/>
    <p:sldId id="623" r:id="rId26"/>
    <p:sldId id="715" r:id="rId27"/>
  </p:sldIdLst>
  <p:sldSz cx="8024813" cy="5745163"/>
  <p:notesSz cx="7099300" cy="102346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666699"/>
    <a:srgbClr val="FFFFCC"/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57" autoAdjust="0"/>
    <p:restoredTop sz="82989" autoAdjust="0"/>
  </p:normalViewPr>
  <p:slideViewPr>
    <p:cSldViewPr>
      <p:cViewPr>
        <p:scale>
          <a:sx n="100" d="100"/>
          <a:sy n="100" d="100"/>
        </p:scale>
        <p:origin x="-1243" y="-58"/>
      </p:cViewPr>
      <p:guideLst>
        <p:guide orient="horz" pos="48"/>
        <p:guide pos="25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6"/>
    </p:cViewPr>
  </p:sorterViewPr>
  <p:notesViewPr>
    <p:cSldViewPr>
      <p:cViewPr varScale="1">
        <p:scale>
          <a:sx n="58" d="100"/>
          <a:sy n="58" d="100"/>
        </p:scale>
        <p:origin x="-1848" y="-84"/>
      </p:cViewPr>
      <p:guideLst>
        <p:guide orient="horz" pos="3222"/>
        <p:guide pos="223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t" anchorCtr="0" compatLnSpc="1">
            <a:prstTxWarp prst="textNoShape">
              <a:avLst/>
            </a:prstTxWarp>
          </a:bodyPr>
          <a:lstStyle>
            <a:lvl1pPr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t" anchorCtr="0" compatLnSpc="1">
            <a:prstTxWarp prst="textNoShape">
              <a:avLst/>
            </a:prstTxWarp>
          </a:bodyPr>
          <a:lstStyle>
            <a:lvl1pPr algn="r"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816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b" anchorCtr="0" compatLnSpc="1">
            <a:prstTxWarp prst="textNoShape">
              <a:avLst/>
            </a:prstTxWarp>
          </a:bodyPr>
          <a:lstStyle>
            <a:lvl1pPr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0263"/>
            <a:ext cx="307816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b" anchorCtr="0" compatLnSpc="1">
            <a:prstTxWarp prst="textNoShape">
              <a:avLst/>
            </a:prstTxWarp>
          </a:bodyPr>
          <a:lstStyle>
            <a:lvl1pPr algn="r"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25FE99C-EBC4-445A-B469-BE672294D8A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t" anchorCtr="0" compatLnSpc="1">
            <a:prstTxWarp prst="textNoShape">
              <a:avLst/>
            </a:prstTxWarp>
          </a:bodyPr>
          <a:lstStyle>
            <a:lvl1pPr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t" anchorCtr="0" compatLnSpc="1">
            <a:prstTxWarp prst="textNoShape">
              <a:avLst/>
            </a:prstTxWarp>
          </a:bodyPr>
          <a:lstStyle>
            <a:lvl1pPr algn="r"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37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69950" y="768350"/>
            <a:ext cx="53609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2513"/>
            <a:ext cx="52038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b" anchorCtr="0" compatLnSpc="1">
            <a:prstTxWarp prst="textNoShape">
              <a:avLst/>
            </a:prstTxWarp>
          </a:bodyPr>
          <a:lstStyle>
            <a:lvl1pPr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9" tIns="47770" rIns="95539" bIns="47770" numCol="1" anchor="b" anchorCtr="0" compatLnSpc="1">
            <a:prstTxWarp prst="textNoShape">
              <a:avLst/>
            </a:prstTxWarp>
          </a:bodyPr>
          <a:lstStyle>
            <a:lvl1pPr algn="r" defTabSz="9540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C4D4B7B-ADAB-4430-AFB1-DCABBA997F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8B4F6-CFDB-4900-ACC9-BEC249AE9B6B}" type="slidenum">
              <a:rPr lang="it-IT" altLang="it-IT" smtClean="0"/>
              <a:pPr/>
              <a:t>1</a:t>
            </a:fld>
            <a:endParaRPr lang="it-IT" altLang="it-IT" smtClean="0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02280B7D-80F6-4F31-994C-46ED5EE757AC}" type="slidenum">
              <a:rPr lang="it-IT" altLang="it-IT" sz="1200">
                <a:latin typeface="Times New Roman" pitchFamily="18" charset="0"/>
              </a:rPr>
              <a:pPr algn="r" defTabSz="954088"/>
              <a:t>1</a:t>
            </a:fld>
            <a:endParaRPr lang="it-IT" altLang="it-IT" sz="1200">
              <a:latin typeface="Times New Roman" pitchFamily="18" charset="0"/>
            </a:endParaRPr>
          </a:p>
        </p:txBody>
      </p:sp>
      <p:sp>
        <p:nvSpPr>
          <p:cNvPr id="3482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it-IT" altLang="it-IT" smtClean="0"/>
              <a:t>Pagina Titolo della Presentazione : Inserire Data / Titolo / Relatore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BDEFF-8F43-4B5C-98F5-DBDDC56B56C7}" type="slidenum">
              <a:rPr lang="it-IT" smtClean="0"/>
              <a:pPr/>
              <a:t>12</a:t>
            </a:fld>
            <a:endParaRPr lang="it-IT" smtClean="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6505B8-312A-40F3-A1E1-57153E26DC88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C0F68-344D-4216-ADDA-169A28C8200B}" type="slidenum">
              <a:rPr lang="it-IT" smtClean="0"/>
              <a:pPr/>
              <a:t>14</a:t>
            </a:fld>
            <a:endParaRPr lang="it-IT" smtClean="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FAFC3-97FC-4A6A-B933-6348AFB56823}" type="slidenum">
              <a:rPr lang="it-IT" smtClean="0"/>
              <a:pPr/>
              <a:t>15</a:t>
            </a:fld>
            <a:endParaRPr lang="it-IT" smtClean="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F21B81B0-E2C0-4119-BDC7-EA2DF96A8E5E}" type="slidenum">
              <a:rPr lang="it-IT" sz="1200">
                <a:latin typeface="Times New Roman" pitchFamily="18" charset="0"/>
              </a:rPr>
              <a:pPr algn="r" defTabSz="954088"/>
              <a:t>16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B3E84F4A-C0CA-4C9F-9C35-B19A54282740}" type="slidenum">
              <a:rPr lang="it-IT" sz="1200">
                <a:latin typeface="Times New Roman" pitchFamily="18" charset="0"/>
              </a:rPr>
              <a:pPr algn="r" defTabSz="954088"/>
              <a:t>17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DAB3C479-4D87-495F-B7AF-9AF55CE770E0}" type="slidenum">
              <a:rPr lang="it-IT" sz="1200">
                <a:latin typeface="Times New Roman" pitchFamily="18" charset="0"/>
              </a:rPr>
              <a:pPr algn="r" defTabSz="954088"/>
              <a:t>18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F9CA47A4-122B-4FFE-AA45-62EA326A67AB}" type="slidenum">
              <a:rPr lang="it-IT" sz="1200">
                <a:latin typeface="Times New Roman" pitchFamily="18" charset="0"/>
              </a:rPr>
              <a:pPr algn="r" defTabSz="954088"/>
              <a:t>19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9E11F343-C07C-4CBA-830E-444F64CA9E09}" type="slidenum">
              <a:rPr lang="it-IT" sz="1200">
                <a:latin typeface="Times New Roman" pitchFamily="18" charset="0"/>
              </a:rPr>
              <a:pPr algn="r" defTabSz="954088"/>
              <a:t>20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8C4F6040-BC02-4915-A6EE-5C9DDDBB542D}" type="slidenum">
              <a:rPr lang="it-IT" sz="1200">
                <a:latin typeface="Times New Roman" pitchFamily="18" charset="0"/>
              </a:rPr>
              <a:pPr algn="r" defTabSz="954088"/>
              <a:t>21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EAAADB86-5F61-4D06-A58A-6B4147248266}" type="slidenum">
              <a:rPr lang="it-IT" sz="1200">
                <a:latin typeface="Times New Roman" pitchFamily="18" charset="0"/>
              </a:rPr>
              <a:pPr algn="r" defTabSz="954088"/>
              <a:t>2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14223F-2091-4208-8C78-82B8734B97ED}" type="slidenum">
              <a:rPr lang="it-IT" smtClean="0"/>
              <a:pPr/>
              <a:t>23</a:t>
            </a:fld>
            <a:endParaRPr lang="it-IT" smtClean="0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A0951A-4782-42AB-A58F-4101BF7678A1}" type="slidenum">
              <a:rPr lang="it-IT" smtClean="0"/>
              <a:pPr/>
              <a:t>24</a:t>
            </a:fld>
            <a:endParaRPr lang="it-IT" smtClean="0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363ED-D23E-489D-8693-006F09D15897}" type="slidenum">
              <a:rPr lang="it-IT" smtClean="0"/>
              <a:pPr/>
              <a:t>25</a:t>
            </a:fld>
            <a:endParaRPr lang="it-IT" smtClean="0"/>
          </a:p>
        </p:txBody>
      </p:sp>
      <p:sp>
        <p:nvSpPr>
          <p:cNvPr id="56323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7B8504AF-232B-4520-9CB1-11FF52CE3DE0}" type="slidenum">
              <a:rPr lang="it-IT" sz="1200">
                <a:latin typeface="Times New Roman" pitchFamily="18" charset="0"/>
              </a:rPr>
              <a:pPr algn="r" defTabSz="954088"/>
              <a:t>25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5632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A225E-98C2-495E-923F-4DBC1C427AC6}" type="slidenum">
              <a:rPr lang="it-IT" smtClean="0"/>
              <a:pPr/>
              <a:t>26</a:t>
            </a:fld>
            <a:endParaRPr lang="it-IT" smtClean="0"/>
          </a:p>
        </p:txBody>
      </p:sp>
      <p:sp>
        <p:nvSpPr>
          <p:cNvPr id="57347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0" tIns="47765" rIns="95530" bIns="47765" anchor="b"/>
          <a:lstStyle/>
          <a:p>
            <a:pPr algn="r" defTabSz="952500"/>
            <a:fld id="{3B5982EA-79A9-4DED-B06E-44C1BF3436B0}" type="slidenum">
              <a:rPr lang="it-IT" sz="1200">
                <a:latin typeface="Times New Roman" pitchFamily="18" charset="0"/>
              </a:rPr>
              <a:pPr algn="r" defTabSz="952500"/>
              <a:t>26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5734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6DD5CE-788C-4631-B5C8-4B1F53CA983E}" type="slidenum">
              <a:rPr lang="it-IT" smtClean="0"/>
              <a:pPr/>
              <a:t>3</a:t>
            </a:fld>
            <a:endParaRPr lang="it-IT" smtClean="0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0E3FD113-C8C6-4459-A602-53AEF0B6D387}" type="slidenum">
              <a:rPr lang="it-IT" sz="1200">
                <a:latin typeface="Times New Roman" pitchFamily="18" charset="0"/>
              </a:rPr>
              <a:pPr algn="r" defTabSz="954088"/>
              <a:t>4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B39E7A0F-C98E-4B89-80D1-D2AE98DD9170}" type="slidenum">
              <a:rPr lang="it-IT" sz="1200">
                <a:latin typeface="Times New Roman" pitchFamily="18" charset="0"/>
              </a:rPr>
              <a:pPr algn="r" defTabSz="954088"/>
              <a:t>5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9" tIns="47770" rIns="95539" bIns="47770" anchor="b"/>
          <a:lstStyle/>
          <a:p>
            <a:pPr algn="r" defTabSz="954088"/>
            <a:fld id="{AD5837F9-D4D1-4968-80B7-02C9EF52CB8F}" type="slidenum">
              <a:rPr lang="it-IT" sz="1200">
                <a:latin typeface="Times New Roman" pitchFamily="18" charset="0"/>
              </a:rPr>
              <a:pPr algn="r" defTabSz="954088"/>
              <a:t>6</a:t>
            </a:fld>
            <a:endParaRPr lang="it-IT" sz="120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1CA374-6F03-482C-B060-6C3E16154686}" type="slidenum">
              <a:rPr lang="it-IT" smtClean="0"/>
              <a:pPr/>
              <a:t>8</a:t>
            </a:fld>
            <a:endParaRPr lang="it-IT" smtClean="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F5323-AEA2-4FA3-BCBD-FA326BC6CD83}" type="slidenum">
              <a:rPr lang="it-IT" smtClean="0"/>
              <a:pPr/>
              <a:t>9</a:t>
            </a:fld>
            <a:endParaRPr lang="it-IT" smtClean="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63E936-AF6E-427F-A29D-4EC8D2E790F3}" type="slidenum">
              <a:rPr lang="it-IT" smtClean="0"/>
              <a:pPr/>
              <a:t>10</a:t>
            </a:fld>
            <a:endParaRPr lang="it-IT" smtClean="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468114" y="1149033"/>
            <a:ext cx="6890639" cy="1532043"/>
          </a:xfrm>
          <a:ln>
            <a:noFill/>
          </a:ln>
        </p:spPr>
        <p:txBody>
          <a:bodyPr tIns="0" rIns="1573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468114" y="2704647"/>
            <a:ext cx="6893314" cy="1468208"/>
          </a:xfrm>
        </p:spPr>
        <p:txBody>
          <a:bodyPr lIns="0" rIns="15737"/>
          <a:lstStyle>
            <a:lvl1pPr marL="0" marR="39342" indent="0" algn="r">
              <a:buNone/>
              <a:defRPr>
                <a:solidFill>
                  <a:schemeClr val="tx1"/>
                </a:solidFill>
              </a:defRPr>
            </a:lvl1pPr>
            <a:lvl2pPr marL="393421" indent="0" algn="ctr">
              <a:buNone/>
            </a:lvl2pPr>
            <a:lvl3pPr marL="786841" indent="0" algn="ctr">
              <a:buNone/>
            </a:lvl3pPr>
            <a:lvl4pPr marL="1180262" indent="0" algn="ctr">
              <a:buNone/>
            </a:lvl4pPr>
            <a:lvl5pPr marL="1573682" indent="0" algn="ctr">
              <a:buNone/>
            </a:lvl5pPr>
            <a:lvl6pPr marL="1967103" indent="0" algn="ctr">
              <a:buNone/>
            </a:lvl6pPr>
            <a:lvl7pPr marL="2360524" indent="0" algn="ctr">
              <a:buNone/>
            </a:lvl7pPr>
            <a:lvl8pPr marL="2753944" indent="0" algn="ctr">
              <a:buNone/>
            </a:lvl8pPr>
            <a:lvl9pPr marL="3147365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95EF7-1E1A-4C46-BD54-3096E08DC317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5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D8584-2BDC-452A-975F-4A014B4AA6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D2A89-FD3A-4C7C-8518-6B94628E1F51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2D2AC-C768-485A-A750-91E893D93E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817989" y="766023"/>
            <a:ext cx="1805583" cy="436605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01241" y="766023"/>
            <a:ext cx="5283002" cy="436605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44DC1-629A-46C5-A116-A73A0C0F9A92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7807F-9A73-4D2D-97D2-B89D6CBDD2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7163"/>
            <a:ext cx="52133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34878-661C-4DF6-A19D-AF1EA589D21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7163"/>
            <a:ext cx="52133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99A8E-CC4E-4D63-BAA2-8765C100465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98AFD-2B30-475C-BD60-B66EAECB5B60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192F-4A8A-4243-B955-F61CD2951E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5439" y="1103071"/>
            <a:ext cx="6821091" cy="1141372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8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5439" y="2265783"/>
            <a:ext cx="6821091" cy="1264733"/>
          </a:xfrm>
        </p:spPr>
        <p:txBody>
          <a:bodyPr lIns="39342" rIns="39342"/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D308F-29DA-47A1-806D-EE9C1375F20F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A2F0-9E49-4DC6-B18D-412F9B031D4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1241" y="589837"/>
            <a:ext cx="7222332" cy="95752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01241" y="1608516"/>
            <a:ext cx="3544292" cy="3715205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079280" y="1608516"/>
            <a:ext cx="3544292" cy="3715205"/>
          </a:xfrm>
        </p:spPr>
        <p:txBody>
          <a:bodyPr/>
          <a:lstStyle>
            <a:lvl1pPr>
              <a:defRPr sz="22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A459F-AE53-4C07-8CFD-06DD5D48A8AB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6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1979F-42DE-485C-8661-6F479AAD9FB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1241" y="589837"/>
            <a:ext cx="7222332" cy="957527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01241" y="1554200"/>
            <a:ext cx="3545686" cy="552360"/>
          </a:xfrm>
        </p:spPr>
        <p:txBody>
          <a:bodyPr lIns="39342" tIns="0" rIns="39342" bIns="0" anchor="ctr">
            <a:noAutofit/>
          </a:bodyPr>
          <a:lstStyle>
            <a:lvl1pPr marL="0" indent="0">
              <a:buNone/>
              <a:defRPr sz="21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1700" b="1"/>
            </a:lvl2pPr>
            <a:lvl3pPr>
              <a:buNone/>
              <a:defRPr sz="15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076494" y="1557977"/>
            <a:ext cx="3547079" cy="548583"/>
          </a:xfrm>
        </p:spPr>
        <p:txBody>
          <a:bodyPr lIns="39342" tIns="0" rIns="39342" bIns="0" anchor="ctr"/>
          <a:lstStyle>
            <a:lvl1pPr marL="0" indent="0">
              <a:buNone/>
              <a:defRPr sz="21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1700" b="1"/>
            </a:lvl2pPr>
            <a:lvl3pPr>
              <a:buNone/>
              <a:defRPr sz="1500" b="1"/>
            </a:lvl3pPr>
            <a:lvl4pPr>
              <a:buNone/>
              <a:defRPr sz="1400" b="1"/>
            </a:lvl4pPr>
            <a:lvl5pPr>
              <a:buNone/>
              <a:defRPr sz="14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01241" y="2106560"/>
            <a:ext cx="3545686" cy="3221681"/>
          </a:xfrm>
        </p:spPr>
        <p:txBody>
          <a:bodyPr tIns="0"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076494" y="2106560"/>
            <a:ext cx="3547079" cy="3221681"/>
          </a:xfrm>
        </p:spPr>
        <p:txBody>
          <a:bodyPr tIns="0"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91DE0-A1E7-48B0-A54E-7B4511C028FA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8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25E26-51A5-4E99-80AE-121CFA1B5BA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1241" y="589837"/>
            <a:ext cx="7289205" cy="957527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C388-C9B8-4C52-9332-0F9CE0913BFC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4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6BDD2-4EF8-4DD5-A66B-66C8CEF42AB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D26B-FAD2-49AC-963F-285EAF628FCB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3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8EB28-2A9E-4E3F-B1F8-831F98BABB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1861" y="430889"/>
            <a:ext cx="2407444" cy="973486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2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1861" y="1404373"/>
            <a:ext cx="2407444" cy="3830109"/>
          </a:xfrm>
        </p:spPr>
        <p:txBody>
          <a:bodyPr lIns="15737" rIns="15737"/>
          <a:lstStyle>
            <a:lvl1pPr marL="0" indent="0" algn="l">
              <a:buNone/>
              <a:defRPr sz="1200"/>
            </a:lvl1pPr>
            <a:lvl2pPr indent="0" algn="l">
              <a:buNone/>
              <a:defRPr sz="1000"/>
            </a:lvl2pPr>
            <a:lvl3pPr indent="0" algn="l">
              <a:buNone/>
              <a:defRPr sz="900"/>
            </a:lvl3pPr>
            <a:lvl4pPr indent="0" algn="l">
              <a:buNone/>
              <a:defRPr sz="800"/>
            </a:lvl4pPr>
            <a:lvl5pPr indent="0" algn="l">
              <a:buNone/>
              <a:defRPr sz="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137479" y="1404373"/>
            <a:ext cx="4486093" cy="3830109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100"/>
            </a:lvl3pPr>
            <a:lvl4pPr>
              <a:defRPr sz="1700"/>
            </a:lvl4pPr>
            <a:lvl5pPr>
              <a:defRPr sz="15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5F0FA-E077-4134-A860-4166AD6AF87C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6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6F3A8-C02F-471D-B60B-90EE2E3570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taglia e arrotonda singolo angolo rettangolo 4"/>
          <p:cNvSpPr/>
          <p:nvPr/>
        </p:nvSpPr>
        <p:spPr>
          <a:xfrm rot="420000" flipV="1">
            <a:off x="2778125" y="928688"/>
            <a:ext cx="4614863" cy="3446462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684" tIns="39342" rIns="78684" bIns="39342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riangolo rettangolo 5"/>
          <p:cNvSpPr/>
          <p:nvPr/>
        </p:nvSpPr>
        <p:spPr>
          <a:xfrm rot="420000" flipV="1">
            <a:off x="7024688" y="4489450"/>
            <a:ext cx="136525" cy="1301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684" tIns="39342" rIns="78684" bIns="39342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igura a mano libera 6"/>
          <p:cNvSpPr>
            <a:spLocks/>
          </p:cNvSpPr>
          <p:nvPr/>
        </p:nvSpPr>
        <p:spPr bwMode="auto">
          <a:xfrm flipV="1">
            <a:off x="-7938" y="4872038"/>
            <a:ext cx="8040688" cy="87312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8684" tIns="39342" rIns="78684" bIns="39342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 flipV="1">
            <a:off x="3844925" y="5210175"/>
            <a:ext cx="4179888" cy="5349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8684" tIns="39342" rIns="78684" bIns="39342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987" y="986007"/>
            <a:ext cx="1942005" cy="1325812"/>
          </a:xfrm>
        </p:spPr>
        <p:txBody>
          <a:bodyPr lIns="39342" rIns="39342" bIns="39342"/>
          <a:lstStyle>
            <a:lvl1pPr algn="l">
              <a:buNone/>
              <a:defRPr sz="17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4987" y="2369763"/>
            <a:ext cx="1939330" cy="1825685"/>
          </a:xfrm>
        </p:spPr>
        <p:txBody>
          <a:bodyPr lIns="55079" rIns="39342"/>
          <a:lstStyle>
            <a:lvl1pPr marL="0" indent="0" algn="l">
              <a:spcBef>
                <a:spcPts val="215"/>
              </a:spcBef>
              <a:buFontTx/>
              <a:buNone/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059146" y="1004873"/>
            <a:ext cx="4052531" cy="329389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9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3AFC6-B692-4B17-9D9E-092E7727ECAD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10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088188" y="5324475"/>
            <a:ext cx="534987" cy="3063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3DAD8-D456-4EB0-A7AA-9D0CAD81A36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7938" y="-6350"/>
            <a:ext cx="8040688" cy="87312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8684" tIns="39342" rIns="78684" bIns="39342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3844925" y="-6350"/>
            <a:ext cx="4179888" cy="5349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8684" tIns="39342" rIns="78684" bIns="39342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Segnaposto titolo 8"/>
          <p:cNvSpPr>
            <a:spLocks noGrp="1"/>
          </p:cNvSpPr>
          <p:nvPr>
            <p:ph type="title"/>
          </p:nvPr>
        </p:nvSpPr>
        <p:spPr bwMode="auto">
          <a:xfrm>
            <a:off x="401638" y="590550"/>
            <a:ext cx="7221537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9342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29"/>
          <p:cNvSpPr>
            <a:spLocks noGrp="1"/>
          </p:cNvSpPr>
          <p:nvPr>
            <p:ph type="body" idx="1"/>
          </p:nvPr>
        </p:nvSpPr>
        <p:spPr bwMode="auto">
          <a:xfrm>
            <a:off x="401638" y="1620838"/>
            <a:ext cx="7221537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684" tIns="39342" rIns="78684" bIns="393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01638" y="5324475"/>
            <a:ext cx="1871662" cy="306388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0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C515C92-9423-4093-9081-35952996FD41}" type="datetimeFigureOut">
              <a:rPr lang="it-IT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339975" y="5324475"/>
            <a:ext cx="2943225" cy="306388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0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6954838" y="5324475"/>
            <a:ext cx="668337" cy="306388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16A42CC-AA99-4AF8-99A8-4D72F5858C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1033" name="Gruppo 1"/>
          <p:cNvGrpSpPr>
            <a:grpSpLocks/>
          </p:cNvGrpSpPr>
          <p:nvPr/>
        </p:nvGrpSpPr>
        <p:grpSpPr bwMode="auto">
          <a:xfrm>
            <a:off x="-17463" y="169863"/>
            <a:ext cx="8058151" cy="542925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2" r:id="rId1"/>
    <p:sldLayoutId id="2147484994" r:id="rId2"/>
    <p:sldLayoutId id="2147485003" r:id="rId3"/>
    <p:sldLayoutId id="2147484995" r:id="rId4"/>
    <p:sldLayoutId id="2147484996" r:id="rId5"/>
    <p:sldLayoutId id="2147484997" r:id="rId6"/>
    <p:sldLayoutId id="2147484998" r:id="rId7"/>
    <p:sldLayoutId id="2147484999" r:id="rId8"/>
    <p:sldLayoutId id="2147485004" r:id="rId9"/>
    <p:sldLayoutId id="2147485000" r:id="rId10"/>
    <p:sldLayoutId id="2147485001" r:id="rId11"/>
    <p:sldLayoutId id="2147485005" r:id="rId12"/>
    <p:sldLayoutId id="2147485006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alibri" pitchFamily="34" charset="0"/>
        </a:defRPr>
      </a:lvl9pPr>
    </p:titleStyle>
    <p:bodyStyle>
      <a:lvl1pPr marL="234950" indent="-2349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9275" indent="-2111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2111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2350" indent="-1793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258888" indent="-179388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1494998" indent="-180973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1652367" indent="-15736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88419" indent="-157368" algn="l" rtl="0" eaLnBrk="1" latinLnBrk="0" hangingPunct="1">
        <a:spcBef>
          <a:spcPct val="20000"/>
        </a:spcBef>
        <a:buClr>
          <a:schemeClr val="tx2"/>
        </a:buClr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24471" indent="-15736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934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8684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802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5736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96710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3605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7539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14736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2E535C11-9E2E-4616-808E-A708B73C6E3A}" type="slidenum">
              <a:rPr lang="it-IT"/>
              <a:pPr defTabSz="787400">
                <a:defRPr/>
              </a:pPr>
              <a:t>1</a:t>
            </a:fld>
            <a:endParaRPr lang="it-IT"/>
          </a:p>
        </p:txBody>
      </p:sp>
      <p:sp>
        <p:nvSpPr>
          <p:cNvPr id="7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2A89DA38-0593-45B1-B7FF-1E9D89CE95F6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rPr>
              <a:pPr algn="r" defTabSz="787400">
                <a:defRPr/>
              </a:pPr>
              <a:t>1</a:t>
            </a:fld>
            <a:endParaRPr lang="it-IT" sz="900" dirty="0">
              <a:effectLst>
                <a:outerShdw blurRad="38100" dist="38100" dir="2700000" algn="tl">
                  <a:srgbClr val="010199"/>
                </a:outerShdw>
              </a:effectLst>
              <a:latin typeface="+mn-lt"/>
            </a:endParaRPr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555625" y="712788"/>
            <a:ext cx="72453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it-IT" sz="5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Roma 29 marzo 2019</a:t>
            </a:r>
          </a:p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it-IT" sz="5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Antiriciclaggio</a:t>
            </a:r>
          </a:p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Regole tecniche</a:t>
            </a:r>
            <a:r>
              <a:rPr lang="it-IT" sz="40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 flipV="1">
            <a:off x="4441825" y="2800350"/>
            <a:ext cx="1571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it-IT" altLang="it-IT" sz="2400" b="1" i="1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 rot="10800000" flipV="1">
            <a:off x="2859088" y="4108450"/>
            <a:ext cx="47720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it-IT" sz="2400" b="1" i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A cura del dott.</a:t>
            </a:r>
          </a:p>
          <a:p>
            <a:pPr algn="ctr">
              <a:lnSpc>
                <a:spcPct val="150000"/>
              </a:lnSpc>
              <a:defRPr/>
            </a:pPr>
            <a:r>
              <a:rPr lang="it-IT" sz="2400" b="1" i="1" dirty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Alfonso Gargano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550" y="280988"/>
            <a:ext cx="6624638" cy="8636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4BDEA603-CE2F-4578-9CAA-03C8EEB75559}" type="slidenum">
              <a:rPr lang="it-IT"/>
              <a:pPr defTabSz="787400">
                <a:defRPr/>
              </a:pPr>
              <a:t>10</a:t>
            </a:fld>
            <a:endParaRPr lang="it-IT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7CEFAD70-1268-4F28-8634-50E6CE6C29A2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10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0725" name="AutoShape 4"/>
          <p:cNvSpPr>
            <a:spLocks noChangeArrowheads="1"/>
          </p:cNvSpPr>
          <p:nvPr/>
        </p:nvSpPr>
        <p:spPr bwMode="auto">
          <a:xfrm>
            <a:off x="511175" y="1371600"/>
            <a:ext cx="7002463" cy="1812925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LIMITATAMENTE ALL’ESAME DELLA POSIZIONE GIURIDICA DEL CLIENTE O SI ESPLETANO COMPITI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DIFESA 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RAPPRESENTANZA DAVANTI A UN’AUTORITA’ GIUDIZIARIA O IN RELAZIONE ALLA CONSULENZA SULL’EVENTUALITA’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INTENTARLA O EVITARLA, I PROFESSIONISTI SONO ESONERATI DALL’ADEGUATA VERIFICA FINO AL MOMENTO DEL CONFERIMWENTO DELL’INCARICO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726258" y="229375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F06CB6E-C595-43FA-B2F2-925ACEBD11EB}" type="datetimeFigureOut">
              <a:rPr lang="it-IT" smtClean="0"/>
              <a:pPr>
                <a:defRPr/>
              </a:pPr>
              <a:t>02/04/2019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7346E-04C7-4C47-9661-75896B16D72B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sp>
        <p:nvSpPr>
          <p:cNvPr id="17413" name="Rettangolo 4"/>
          <p:cNvSpPr>
            <a:spLocks noChangeArrowheads="1"/>
          </p:cNvSpPr>
          <p:nvPr/>
        </p:nvSpPr>
        <p:spPr bwMode="auto">
          <a:xfrm>
            <a:off x="1003300" y="855663"/>
            <a:ext cx="70215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>
            <a:spAutoFit/>
          </a:bodyPr>
          <a:lstStyle/>
          <a:p>
            <a:pPr marL="392113" indent="-392113" algn="ctr" defTabSz="676275">
              <a:lnSpc>
                <a:spcPct val="150000"/>
              </a:lnSpc>
            </a:pPr>
            <a:r>
              <a:rPr lang="it-IT" b="1">
                <a:solidFill>
                  <a:srgbClr val="0070C0"/>
                </a:solidFill>
                <a:latin typeface="Arial Narrow" pitchFamily="34" charset="0"/>
              </a:rPr>
              <a:t>PRESTAZIONI A RISCHIO NON SIGNIFICATIVO</a:t>
            </a:r>
          </a:p>
          <a:p>
            <a:pPr marL="392113" indent="-392113" algn="ctr" defTabSz="676275">
              <a:lnSpc>
                <a:spcPct val="150000"/>
              </a:lnSpc>
            </a:pPr>
            <a:endParaRPr lang="it-IT" b="1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7414" name="Rettangolo 5"/>
          <p:cNvSpPr>
            <a:spLocks noChangeArrowheads="1"/>
          </p:cNvSpPr>
          <p:nvPr/>
        </p:nvSpPr>
        <p:spPr bwMode="auto">
          <a:xfrm>
            <a:off x="1128713" y="1495425"/>
            <a:ext cx="3133725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>
            <a:spAutoFit/>
          </a:bodyPr>
          <a:lstStyle/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COLLEGIO SINDACALE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VISTO DI CONFORMITA’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PREDISPOSIZIONE DI INTERPELLI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PARERI PRO VERITATE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NOMINA NELLE PROCEDURE CONCORSUALI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LIQUIDATORE NOMINATO DAL TRIBUNALE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AMMINISTRATORI GIUDIZIARI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COMMISSARIO GIUDIZIALE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AUSILIARIO DEL GIUDICE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AMMINISTRATORE GIUDIZIARIO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VENDITA DI BENI MOBILI REGISTARATI  E IMMOBILI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FORMAZIONE PROGETTI DI DISTRIBUZIONE</a:t>
            </a:r>
          </a:p>
          <a:p>
            <a:pPr marL="392113" indent="-392113" defTabSz="676275">
              <a:lnSpc>
                <a:spcPct val="150000"/>
              </a:lnSpc>
            </a:pPr>
            <a:endParaRPr lang="it-IT" sz="1200" b="1">
              <a:solidFill>
                <a:schemeClr val="accent2"/>
              </a:solidFill>
              <a:latin typeface="Arial Narrow" pitchFamily="34" charset="0"/>
            </a:endParaRPr>
          </a:p>
          <a:p>
            <a:pPr marL="392113" indent="-392113" defTabSz="676275">
              <a:lnSpc>
                <a:spcPct val="150000"/>
              </a:lnSpc>
            </a:pPr>
            <a:endParaRPr lang="it-IT" sz="1200" b="1">
              <a:solidFill>
                <a:schemeClr val="accent2"/>
              </a:solidFill>
              <a:latin typeface="Arial Narrow" pitchFamily="34" charset="0"/>
            </a:endParaRPr>
          </a:p>
          <a:p>
            <a:pPr marL="392113" indent="-392113" algn="ctr" defTabSz="676275">
              <a:lnSpc>
                <a:spcPct val="150000"/>
              </a:lnSpc>
              <a:buFontTx/>
              <a:buChar char="-"/>
            </a:pPr>
            <a:endParaRPr lang="it-IT" b="1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17415" name="Rettangolo 6"/>
          <p:cNvSpPr>
            <a:spLocks noChangeArrowheads="1"/>
          </p:cNvSpPr>
          <p:nvPr/>
        </p:nvSpPr>
        <p:spPr bwMode="auto">
          <a:xfrm>
            <a:off x="4200525" y="1495425"/>
            <a:ext cx="3636963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>
            <a:spAutoFit/>
          </a:bodyPr>
          <a:lstStyle/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CUSTODE GIUDIZIARIO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STIME GIURATE SU INCARICO DELL’AUTORITA’ GIUDIZIARIA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COMPONENTE ORGANISMO COMPOSIZIONE DELLA CRISI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DOCENZE A CORSI E CONVEGNI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COMITATI DI REDAZIONE E SCIENTIFICI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REDAZIONE E AGGIORNAMENTO DI LIBRI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DIREZIONE E COORDINAMENTO EDITORIALE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GESTIONE DI RUBRICHE TEMATICHE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COMPONENTE ORGANISMO DI VIGILANZA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INVIO BILANCI</a:t>
            </a:r>
          </a:p>
          <a:p>
            <a:pPr marL="392113" indent="-392113" defTabSz="676275">
              <a:lnSpc>
                <a:spcPct val="150000"/>
              </a:lnSpc>
            </a:pPr>
            <a:r>
              <a:rPr lang="it-IT" sz="1200" b="1">
                <a:solidFill>
                  <a:schemeClr val="accent2"/>
                </a:solidFill>
                <a:latin typeface="Arial Narrow" pitchFamily="34" charset="0"/>
              </a:rPr>
              <a:t>PRATICHE ISCRIZIONE E RINNOVO</a:t>
            </a:r>
          </a:p>
          <a:p>
            <a:pPr marL="392113" indent="-392113" defTabSz="676275">
              <a:lnSpc>
                <a:spcPct val="150000"/>
              </a:lnSpc>
            </a:pPr>
            <a:endParaRPr lang="it-IT" sz="1200" b="1">
              <a:solidFill>
                <a:schemeClr val="accent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8B804061-0D9D-41F1-A28A-F3EEA90E92C0}" type="slidenum">
              <a:rPr lang="it-IT"/>
              <a:pPr defTabSz="787400">
                <a:defRPr/>
              </a:pPr>
              <a:t>12</a:t>
            </a:fld>
            <a:endParaRPr lang="it-IT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A8345ECF-2F32-415A-9E0B-164FA61B7307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12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725488" y="2228850"/>
            <a:ext cx="6573837" cy="1096963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 CLIENTI FORNISCONO PER ISCRITTO SOTTO LA PROPRIA RESPONSABILITA’ TUTTE LE NOTIZIE NECESSARIE PER FAR SI CHE I SOGGETTI OBBLIGATI POSSANO ASSOLVERE L’ADEGUATA VERIFICA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726258" y="229375"/>
            <a:ext cx="6715172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OBBLIGHI DEI CLIENTI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75F32A7A-F83B-4812-A32F-034583517E4B}" type="slidenum">
              <a:rPr lang="it-IT"/>
              <a:pPr defTabSz="787400">
                <a:defRPr/>
              </a:pPr>
              <a:t>13</a:t>
            </a:fld>
            <a:endParaRPr lang="it-IT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5C2008C3-CF17-4162-8691-AA52B6884443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13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 rot="-5400000">
            <a:off x="-1547812" y="2755900"/>
            <a:ext cx="4375150" cy="4318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ATTIVITA’ DA SVOLGERE</a:t>
            </a:r>
          </a:p>
        </p:txBody>
      </p:sp>
      <p:sp>
        <p:nvSpPr>
          <p:cNvPr id="37894" name="AutoShape 5"/>
          <p:cNvSpPr>
            <a:spLocks noChangeArrowheads="1"/>
          </p:cNvSpPr>
          <p:nvPr/>
        </p:nvSpPr>
        <p:spPr bwMode="auto">
          <a:xfrm>
            <a:off x="1939925" y="942975"/>
            <a:ext cx="5822950" cy="754063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IDENTIFICAZIONE E VERIFICA DELL’IDENTITA’ DEL CLIENTE ED EVENTUALE VERIFICA DEI POTERI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RAPPRESENTANZA</a:t>
            </a:r>
          </a:p>
        </p:txBody>
      </p:sp>
      <p:sp>
        <p:nvSpPr>
          <p:cNvPr id="37895" name="AutoShape 6"/>
          <p:cNvSpPr>
            <a:spLocks noChangeArrowheads="1"/>
          </p:cNvSpPr>
          <p:nvPr/>
        </p:nvSpPr>
        <p:spPr bwMode="auto">
          <a:xfrm rot="10800000" flipV="1">
            <a:off x="1939925" y="2443163"/>
            <a:ext cx="5753100" cy="3810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IDENTIFICAZIONE E VERIFICA DELL’DENTITA’ DEL TITOLARE EFFETTIVO</a:t>
            </a:r>
          </a:p>
        </p:txBody>
      </p:sp>
      <p:sp>
        <p:nvSpPr>
          <p:cNvPr id="37896" name="AutoShape 7"/>
          <p:cNvSpPr>
            <a:spLocks noChangeArrowheads="1"/>
          </p:cNvSpPr>
          <p:nvPr/>
        </p:nvSpPr>
        <p:spPr bwMode="auto">
          <a:xfrm>
            <a:off x="1943100" y="3444875"/>
            <a:ext cx="5845175" cy="73818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ACQUISIZIONE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INFORMAZIONI SULLO SCOPO E SULLA NATURA DELLA PRESTAZIONE PROFESSIONALE</a:t>
            </a:r>
          </a:p>
        </p:txBody>
      </p:sp>
      <p:sp>
        <p:nvSpPr>
          <p:cNvPr id="37897" name="AutoShape 8"/>
          <p:cNvSpPr>
            <a:spLocks noChangeArrowheads="1"/>
          </p:cNvSpPr>
          <p:nvPr/>
        </p:nvSpPr>
        <p:spPr bwMode="auto">
          <a:xfrm>
            <a:off x="1970088" y="4445000"/>
            <a:ext cx="5815012" cy="3810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>
                <a:solidFill>
                  <a:schemeClr val="accent2"/>
                </a:solidFill>
                <a:latin typeface="Arial Narrow" pitchFamily="34" charset="0"/>
              </a:rPr>
              <a:t>CONTROLLO COSTANTE NEL CORSO DELLA PRESTAZIONE PROFESSIONALE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1060450" y="1073150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hlink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endParaRPr lang="it-IT"/>
          </a:p>
        </p:txBody>
      </p:sp>
      <p:sp>
        <p:nvSpPr>
          <p:cNvPr id="37899" name="AutoShape 10"/>
          <p:cNvSpPr>
            <a:spLocks noChangeArrowheads="1"/>
          </p:cNvSpPr>
          <p:nvPr/>
        </p:nvSpPr>
        <p:spPr bwMode="auto">
          <a:xfrm>
            <a:off x="1060450" y="1073150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37900" name="AutoShape 11"/>
          <p:cNvSpPr>
            <a:spLocks noChangeArrowheads="1"/>
          </p:cNvSpPr>
          <p:nvPr/>
        </p:nvSpPr>
        <p:spPr bwMode="auto">
          <a:xfrm>
            <a:off x="1060450" y="2300288"/>
            <a:ext cx="576263" cy="563562"/>
          </a:xfrm>
          <a:prstGeom prst="rightArrow">
            <a:avLst>
              <a:gd name="adj1" fmla="val 50000"/>
              <a:gd name="adj2" fmla="val 29630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37901" name="AutoShape 12"/>
          <p:cNvSpPr>
            <a:spLocks noChangeArrowheads="1"/>
          </p:cNvSpPr>
          <p:nvPr/>
        </p:nvSpPr>
        <p:spPr bwMode="auto">
          <a:xfrm>
            <a:off x="1060450" y="4302125"/>
            <a:ext cx="576263" cy="561975"/>
          </a:xfrm>
          <a:prstGeom prst="rightArrow">
            <a:avLst>
              <a:gd name="adj1" fmla="val 50000"/>
              <a:gd name="adj2" fmla="val 29714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37902" name="AutoShape 13"/>
          <p:cNvSpPr>
            <a:spLocks noChangeArrowheads="1"/>
          </p:cNvSpPr>
          <p:nvPr/>
        </p:nvSpPr>
        <p:spPr bwMode="auto">
          <a:xfrm flipV="1">
            <a:off x="1060450" y="3430588"/>
            <a:ext cx="576263" cy="563562"/>
          </a:xfrm>
          <a:prstGeom prst="rightArrow">
            <a:avLst>
              <a:gd name="adj1" fmla="val 50000"/>
              <a:gd name="adj2" fmla="val 29630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17" name="Rettangolo arrotondato 16"/>
          <p:cNvSpPr/>
          <p:nvPr/>
        </p:nvSpPr>
        <p:spPr>
          <a:xfrm>
            <a:off x="654820" y="157937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 DELLA CLIENTELA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10EE8965-8853-4B04-A68B-D0A93F8892AC}" type="slidenum">
              <a:rPr lang="it-IT"/>
              <a:pPr defTabSz="787400">
                <a:defRPr/>
              </a:pPr>
              <a:t>14</a:t>
            </a:fld>
            <a:endParaRPr lang="it-IT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C3BFE72C-FBEE-4AAA-B432-B24415BD9B27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14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2773" name="AutoShape 4"/>
          <p:cNvSpPr>
            <a:spLocks noChangeArrowheads="1"/>
          </p:cNvSpPr>
          <p:nvPr/>
        </p:nvSpPr>
        <p:spPr bwMode="auto">
          <a:xfrm>
            <a:off x="225425" y="1371600"/>
            <a:ext cx="7002463" cy="405923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.</a:t>
            </a: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IL TITOLARE EFFETTIVO E’ LA PERSONA O LE PERSONE FISICHE DIVERSE DAL CLIENTE CHE, IN ULTIMA ISTANZA, E’ ATTRIBUIBILE LA PROPRIETA’ DIRETTA O INDIRETTA O IL RELATIVO CONTROLLO.</a:t>
            </a:r>
          </a:p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COSTITUISCE PROPRIETA’ DIRETTA LA TITOLARITA’ </a:t>
            </a:r>
            <a:r>
              <a:rPr lang="it-IT" sz="16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 UNA PARTECIPAZIONE SUPERIORE AL 25%.</a:t>
            </a:r>
          </a:p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IL SOGGETTO CHE IN ULTIMA ISTANZA CONTROLLA LA MAGGIORANZA DEI VOTI IN ASSEMBLEA ORDINARIA.</a:t>
            </a:r>
          </a:p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AI SENSI DELL’ART 21 LE PERSONE GIURIDICHE COMUNICANO LE INFORMAZIONI RELATIVE AI TITOLARI EFFETTIVI AL REGISTRO DELLE IMPRESE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369068" y="515127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TITOLARE EFFETTIVO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D6CFA138-AC45-4E3D-BAEA-CDB62939F2A3}" type="slidenum">
              <a:rPr lang="it-IT"/>
              <a:pPr defTabSz="787400">
                <a:defRPr/>
              </a:pPr>
              <a:t>15</a:t>
            </a:fld>
            <a:endParaRPr lang="it-IT"/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BAEE1F0D-0AF7-4DD9-BE80-784436AEC22B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15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40965" name="AutoShape 4"/>
          <p:cNvSpPr>
            <a:spLocks noChangeArrowheads="1"/>
          </p:cNvSpPr>
          <p:nvPr/>
        </p:nvSpPr>
        <p:spPr bwMode="auto">
          <a:xfrm>
            <a:off x="2924175" y="1284288"/>
            <a:ext cx="2246313" cy="5540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2000" b="1">
                <a:solidFill>
                  <a:schemeClr val="accent2"/>
                </a:solidFill>
                <a:latin typeface="Arial Narrow" pitchFamily="34" charset="0"/>
              </a:rPr>
              <a:t>SEMPLIFICATA</a:t>
            </a:r>
          </a:p>
        </p:txBody>
      </p:sp>
      <p:sp>
        <p:nvSpPr>
          <p:cNvPr id="40966" name="AutoShape 5"/>
          <p:cNvSpPr>
            <a:spLocks noChangeArrowheads="1"/>
          </p:cNvSpPr>
          <p:nvPr/>
        </p:nvSpPr>
        <p:spPr bwMode="auto">
          <a:xfrm>
            <a:off x="700088" y="1289050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40967" name="AutoShape 6"/>
          <p:cNvSpPr>
            <a:spLocks noChangeArrowheads="1"/>
          </p:cNvSpPr>
          <p:nvPr/>
        </p:nvSpPr>
        <p:spPr bwMode="auto">
          <a:xfrm>
            <a:off x="771525" y="243998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40968" name="AutoShape 7"/>
          <p:cNvSpPr>
            <a:spLocks noChangeArrowheads="1"/>
          </p:cNvSpPr>
          <p:nvPr/>
        </p:nvSpPr>
        <p:spPr bwMode="auto">
          <a:xfrm>
            <a:off x="700088" y="352107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40969" name="AutoShape 8"/>
          <p:cNvSpPr>
            <a:spLocks noChangeArrowheads="1"/>
          </p:cNvSpPr>
          <p:nvPr/>
        </p:nvSpPr>
        <p:spPr bwMode="auto">
          <a:xfrm>
            <a:off x="2995613" y="2363788"/>
            <a:ext cx="2235200" cy="5540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2000" b="1">
                <a:solidFill>
                  <a:schemeClr val="accent2"/>
                </a:solidFill>
                <a:latin typeface="Arial Narrow" pitchFamily="34" charset="0"/>
              </a:rPr>
              <a:t>ORDINARIA</a:t>
            </a:r>
          </a:p>
        </p:txBody>
      </p:sp>
      <p:sp>
        <p:nvSpPr>
          <p:cNvPr id="40970" name="AutoShape 9"/>
          <p:cNvSpPr>
            <a:spLocks noChangeArrowheads="1"/>
          </p:cNvSpPr>
          <p:nvPr/>
        </p:nvSpPr>
        <p:spPr bwMode="auto">
          <a:xfrm flipV="1">
            <a:off x="3011488" y="3516313"/>
            <a:ext cx="2174875" cy="5540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rot="10800000"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2000" b="1" dirty="0">
                <a:solidFill>
                  <a:schemeClr val="accent2"/>
                </a:solidFill>
                <a:latin typeface="Arial Narrow" pitchFamily="34" charset="0"/>
              </a:rPr>
              <a:t>RAFFORZATA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726258" y="443689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4088920F-5689-483A-A1DC-5430CFCA55D4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16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707DE65F-61CF-440B-AF8F-B8AA4EA03E5F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16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41989" name="AutoShape 4"/>
          <p:cNvSpPr>
            <a:spLocks noChangeArrowheads="1"/>
          </p:cNvSpPr>
          <p:nvPr/>
        </p:nvSpPr>
        <p:spPr bwMode="auto">
          <a:xfrm>
            <a:off x="725488" y="1071563"/>
            <a:ext cx="6672262" cy="39560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1800" b="1" dirty="0">
                <a:solidFill>
                  <a:schemeClr val="accent2"/>
                </a:solidFill>
                <a:latin typeface="Arial Narrow" pitchFamily="34" charset="0"/>
              </a:rPr>
              <a:t>IN PRESENZA </a:t>
            </a:r>
            <a:r>
              <a:rPr lang="it-IT" sz="18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800" b="1" dirty="0">
                <a:solidFill>
                  <a:schemeClr val="accent2"/>
                </a:solidFill>
                <a:latin typeface="Arial Narrow" pitchFamily="34" charset="0"/>
              </a:rPr>
              <a:t> UN BASSO RISCHIO RICICLAGGIO O FINANZIANMENTO DEL TERRORISMO</a:t>
            </a:r>
          </a:p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1800" b="1" dirty="0">
                <a:solidFill>
                  <a:schemeClr val="accent2"/>
                </a:solidFill>
                <a:latin typeface="Arial Narrow" pitchFamily="34" charset="0"/>
              </a:rPr>
              <a:t>SOCIETA’ AMMESSE ALLA QUOTAZIONE SU UN MERCATO REGOLAMENTATO</a:t>
            </a:r>
          </a:p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1800" b="1" dirty="0">
                <a:solidFill>
                  <a:schemeClr val="accent2"/>
                </a:solidFill>
                <a:latin typeface="Arial Narrow" pitchFamily="34" charset="0"/>
              </a:rPr>
              <a:t>PUBBLICHE AMMINISTRAZIONI</a:t>
            </a:r>
          </a:p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1800" b="1" dirty="0">
                <a:solidFill>
                  <a:schemeClr val="accent2"/>
                </a:solidFill>
                <a:latin typeface="Arial Narrow" pitchFamily="34" charset="0"/>
              </a:rPr>
              <a:t>CLIENTI RESIDENTI IN AREE GEOGRAFICHE A BASSO RISCHIO</a:t>
            </a:r>
          </a:p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1800" b="1">
                <a:solidFill>
                  <a:schemeClr val="accent2"/>
                </a:solidFill>
                <a:latin typeface="Arial Narrow" pitchFamily="34" charset="0"/>
              </a:rPr>
              <a:t>SOGGETTI SOTTOPOSTI A VIGILANZA</a:t>
            </a:r>
            <a:endParaRPr lang="it-IT" sz="1000" b="1" dirty="0">
              <a:solidFill>
                <a:schemeClr val="accent2"/>
              </a:solidFill>
              <a:latin typeface="Arial Narrow" pitchFamily="34" charset="0"/>
            </a:endParaRPr>
          </a:p>
          <a:p>
            <a:pPr marL="457200" indent="-457200" algn="ctr" defTabSz="787400">
              <a:lnSpc>
                <a:spcPct val="150000"/>
              </a:lnSpc>
              <a:buFontTx/>
              <a:buChar char="•"/>
              <a:defRPr/>
            </a:pPr>
            <a:endParaRPr lang="it-IT" sz="1000" b="1" dirty="0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726258" y="372251"/>
            <a:ext cx="678661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 SEMPLIFICATA</a:t>
            </a:r>
          </a:p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REQUISITI SOGGETTIVI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F894CC64-EEDF-4139-8679-4BA81E6E2728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17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4F4B5C0F-1406-4AFD-A891-558DE59D81DC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17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43013" name="AutoShape 4"/>
          <p:cNvSpPr>
            <a:spLocks noChangeArrowheads="1"/>
          </p:cNvSpPr>
          <p:nvPr/>
        </p:nvSpPr>
        <p:spPr bwMode="auto">
          <a:xfrm>
            <a:off x="796925" y="2228850"/>
            <a:ext cx="6573838" cy="2068513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2000" b="1" dirty="0">
                <a:solidFill>
                  <a:schemeClr val="accent2"/>
                </a:solidFill>
                <a:latin typeface="Arial Narrow" pitchFamily="34" charset="0"/>
              </a:rPr>
              <a:t>CONTRATTI </a:t>
            </a:r>
            <a:r>
              <a:rPr lang="it-IT" sz="20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2000" b="1" dirty="0">
                <a:solidFill>
                  <a:schemeClr val="accent2"/>
                </a:solidFill>
                <a:latin typeface="Arial Narrow" pitchFamily="34" charset="0"/>
              </a:rPr>
              <a:t> ASSICURAZIONE VITA</a:t>
            </a:r>
          </a:p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2000" b="1" dirty="0">
                <a:solidFill>
                  <a:schemeClr val="accent2"/>
                </a:solidFill>
                <a:latin typeface="Arial Narrow" pitchFamily="34" charset="0"/>
              </a:rPr>
              <a:t>FORME PENSIONISTICHE COMPLEMENTARI</a:t>
            </a:r>
          </a:p>
          <a:p>
            <a:pPr marL="457200" indent="-457200" defTabSz="787400">
              <a:lnSpc>
                <a:spcPct val="150000"/>
              </a:lnSpc>
              <a:buFontTx/>
              <a:buChar char="•"/>
              <a:defRPr/>
            </a:pPr>
            <a:r>
              <a:rPr lang="it-IT" sz="2000" b="1" dirty="0">
                <a:solidFill>
                  <a:schemeClr val="accent2"/>
                </a:solidFill>
                <a:latin typeface="Arial Narrow" pitchFamily="34" charset="0"/>
              </a:rPr>
              <a:t>REGIMI </a:t>
            </a:r>
            <a:r>
              <a:rPr lang="it-IT" sz="20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2000" b="1" dirty="0">
                <a:solidFill>
                  <a:schemeClr val="accent2"/>
                </a:solidFill>
                <a:latin typeface="Arial Narrow" pitchFamily="34" charset="0"/>
              </a:rPr>
              <a:t> PENSIONE OBBLIGATORA O COMPLEMENTARE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726258" y="658003"/>
            <a:ext cx="678661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 SEMPLIFICATA</a:t>
            </a:r>
          </a:p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REQUISITI SOGGETTIVI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32A8BA67-4EF6-41A5-968B-F896B52E3E7F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18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DDD39BDF-E266-43FB-80FD-5FB819620E74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18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44037" name="AutoShape 4"/>
          <p:cNvSpPr>
            <a:spLocks noChangeArrowheads="1"/>
          </p:cNvSpPr>
          <p:nvPr/>
        </p:nvSpPr>
        <p:spPr bwMode="auto">
          <a:xfrm>
            <a:off x="987425" y="2179638"/>
            <a:ext cx="6315075" cy="2066925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IN PRESENZA </a:t>
            </a:r>
            <a:r>
              <a:rPr lang="it-IT" sz="16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 UN RISCHIO PIU’ ELEVATO </a:t>
            </a:r>
            <a:r>
              <a:rPr lang="it-IT" sz="16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 RICICLAGGIO O FINANZIAMENTO AL TERRORISMO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QUANDO IL CLIENTE NON E’ FISICAMENTE PRESENTE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IN CASO </a:t>
            </a:r>
            <a:r>
              <a:rPr lang="it-IT" sz="16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 PRESTAZIONE PROFESSIONALE NEI CONFRONTI </a:t>
            </a:r>
            <a:r>
              <a:rPr lang="it-IT" sz="16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 PERSONE POLITICAMENTE ESPOSTE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726258" y="658003"/>
            <a:ext cx="678661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 RAFFORZATA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B164BB5F-C590-4DD9-A266-316885F65BC0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19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0C0E5671-0F97-4BB2-AE65-E259FA66104F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19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45061" name="AutoShape 4"/>
          <p:cNvSpPr>
            <a:spLocks noChangeArrowheads="1"/>
          </p:cNvSpPr>
          <p:nvPr/>
        </p:nvSpPr>
        <p:spPr bwMode="auto">
          <a:xfrm>
            <a:off x="3176588" y="1031875"/>
            <a:ext cx="4337050" cy="1811338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NATURA GIURIDICA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ATTIVITA’ SVOLTA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COMPORTAMENTO AL MOMENTO DELL’OPERAZIONE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AREA GEOGRAFICA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RESIDENZA</a:t>
            </a:r>
          </a:p>
        </p:txBody>
      </p:sp>
      <p:sp>
        <p:nvSpPr>
          <p:cNvPr id="45062" name="AutoShape 5"/>
          <p:cNvSpPr>
            <a:spLocks noChangeArrowheads="1"/>
          </p:cNvSpPr>
          <p:nvPr/>
        </p:nvSpPr>
        <p:spPr bwMode="auto">
          <a:xfrm>
            <a:off x="153988" y="1443038"/>
            <a:ext cx="1870075" cy="7540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ASPETTI CONNESSI </a:t>
            </a:r>
          </a:p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AL CLIENTE</a:t>
            </a:r>
          </a:p>
        </p:txBody>
      </p:sp>
      <p:sp>
        <p:nvSpPr>
          <p:cNvPr id="45063" name="AutoShape 6"/>
          <p:cNvSpPr>
            <a:spLocks noChangeArrowheads="1"/>
          </p:cNvSpPr>
          <p:nvPr/>
        </p:nvSpPr>
        <p:spPr bwMode="auto">
          <a:xfrm>
            <a:off x="0" y="3516313"/>
            <a:ext cx="2082800" cy="738187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ASPETTI CONNESSI</a:t>
            </a:r>
          </a:p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ALL’OPERAZIONE</a:t>
            </a:r>
          </a:p>
        </p:txBody>
      </p:sp>
      <p:sp>
        <p:nvSpPr>
          <p:cNvPr id="45064" name="AutoShape 7"/>
          <p:cNvSpPr>
            <a:spLocks noChangeArrowheads="1"/>
          </p:cNvSpPr>
          <p:nvPr/>
        </p:nvSpPr>
        <p:spPr bwMode="auto">
          <a:xfrm>
            <a:off x="3154363" y="2944813"/>
            <a:ext cx="4414837" cy="2168525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TIPOLOGIA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MODALITA’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SVOLGIMENTO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AMMONTARE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FREQUENZA E DURATA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RAGIONEVOLEZZA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AREA GEOGRAFICA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DESTINAZIONE</a:t>
            </a:r>
          </a:p>
        </p:txBody>
      </p:sp>
      <p:sp>
        <p:nvSpPr>
          <p:cNvPr id="45065" name="AutoShape 8"/>
          <p:cNvSpPr>
            <a:spLocks noChangeArrowheads="1"/>
          </p:cNvSpPr>
          <p:nvPr/>
        </p:nvSpPr>
        <p:spPr bwMode="auto">
          <a:xfrm>
            <a:off x="2225675" y="1514475"/>
            <a:ext cx="792163" cy="563563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45066" name="AutoShape 9"/>
          <p:cNvSpPr>
            <a:spLocks noChangeArrowheads="1"/>
          </p:cNvSpPr>
          <p:nvPr/>
        </p:nvSpPr>
        <p:spPr bwMode="auto">
          <a:xfrm>
            <a:off x="2225675" y="3659188"/>
            <a:ext cx="730250" cy="5619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12" name="Rettangolo arrotondato 11"/>
          <p:cNvSpPr/>
          <p:nvPr/>
        </p:nvSpPr>
        <p:spPr>
          <a:xfrm>
            <a:off x="726258" y="300813"/>
            <a:ext cx="678661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APPROCCIO BASATO SUL RISCHIO</a:t>
            </a:r>
          </a:p>
          <a:p>
            <a:pPr algn="ctr">
              <a:defRPr/>
            </a:pP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88228C28-ED43-49A4-ACD3-0D9D5E9304EE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2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71DD5D3A-2DF2-4319-BDB1-59A662111B9F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2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23557" name="AutoShape 4"/>
          <p:cNvSpPr>
            <a:spLocks noChangeArrowheads="1"/>
          </p:cNvSpPr>
          <p:nvPr/>
        </p:nvSpPr>
        <p:spPr bwMode="auto">
          <a:xfrm>
            <a:off x="844550" y="1216025"/>
            <a:ext cx="6529388" cy="3473450"/>
          </a:xfrm>
          <a:prstGeom prst="roundRect">
            <a:avLst>
              <a:gd name="adj" fmla="val 11796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E’ L’ENTE RAPPRESENTATIVO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UNA CATEGORIA PROFESSIONALE COMPRESO LE ARTICOLAZIONI TERRITORIALI E I CONSIGLI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DISCIPLINA. 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TALI ORGANISMI ELABORANO E AGGIORNANO REGOLE TECNICHE RELATIVE AGLI OBBLIGHI ANTIRICICLAGGIO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SONO RESPONSABILI DELLA FORMAZIONE E DELL’AGGIORNAMENTO DEI PROPRI ISCRITTI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ATTRAVERSO PROPRI ORGANI APPLICANO SANZIONI DISCIPLINARI NEI CONFRONTI DEGLI ISCRITTI A FRONTE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VIOLAZIONI GRAVI.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POSSONO RICEVERE SEGNALAZIONI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OPERAZION I SOSPETTE DA INOLTRARE ALL’UIF.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726258" y="229375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ORGANISMI </a:t>
            </a:r>
            <a:r>
              <a:rPr lang="it-IT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DI</a:t>
            </a: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 AUTOREGOLAMENTAZIONE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12EA8205-E918-4F26-A9EA-7C1EE2CC439B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20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9DC49122-2289-4A73-BE4A-AC9B5FFC27F4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20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5237163" y="1443038"/>
            <a:ext cx="2439987" cy="14557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1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2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3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412750" y="1443038"/>
            <a:ext cx="4732338" cy="14557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NON SIGNIFICATIVA 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POCO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ABBASTANZA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MOLTO SIGNIFICATIVA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484188" y="3516313"/>
            <a:ext cx="7026275" cy="73818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IL PROFESSIONISTA DEVE VALUTARE IL RISCHIO SPECIFICO CON RIFERIMENTO AL CLIENTE E ALLA PRESTAZIONE PROFESSIONALE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726258" y="300813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APPROCCIO BASATO SUL RISCHIO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CA871FEF-1082-49FD-830B-7970D39FE2C2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21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7C8C6476-2778-4D01-9F9F-CDD9479A8859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21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5156200" y="3373438"/>
            <a:ext cx="2439988" cy="14541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1 – 1.5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1.6 – 2.5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2.6 – 3.5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3.6 - 4</a:t>
            </a:r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412750" y="3373438"/>
            <a:ext cx="4732338" cy="14541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NON SIGNIFICATIVA 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POCO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ABBASTANZA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MOLTO SIGNIFICATIVA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484188" y="1228725"/>
            <a:ext cx="7026275" cy="739775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IL LIVELLO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RISCHIO SPECIFICO SI OTTIENE CALCOLANDO LA MEDIA ARITMETICA SEMPLICE DEI PUNTEGGI ASSEGNATI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726258" y="300813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APPROCCIO BASATO SUL RISCHIO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9AD63-C0AB-4BC1-BA3B-6333EBF55640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  <p:pic>
        <p:nvPicPr>
          <p:cNvPr id="28675" name="Picture 2" descr="G:\SCX-4623_20190308_11101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4050" y="784225"/>
            <a:ext cx="34559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5B7325A2-2A96-4374-AFB7-6F5DA0CA610E}" type="slidenum">
              <a:rPr lang="it-IT"/>
              <a:pPr defTabSz="787400">
                <a:defRPr/>
              </a:pPr>
              <a:t>23</a:t>
            </a:fld>
            <a:endParaRPr lang="it-IT"/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3A1F49A7-2FFC-4627-9575-B29A3186FEE2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23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57349" name="AutoShape 4"/>
          <p:cNvSpPr>
            <a:spLocks noChangeArrowheads="1"/>
          </p:cNvSpPr>
          <p:nvPr/>
        </p:nvSpPr>
        <p:spPr bwMode="auto">
          <a:xfrm>
            <a:off x="439738" y="1228725"/>
            <a:ext cx="7183437" cy="395763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 SOGGETTI OBBLIGATI CONSERVANO I DATI, I DOCUMENTI E LE INFORMAZIONI ACQUISITI IN OCCASIONE DELL’ADEGUATA VERIFICA DELLA CLIENTELA.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 DOCUMENTI POSSONO ESSERE CONSERVATI IN ORIGINALE O COPIA AVENTE EFFICACIA PROBATORIA. LA DOCUMENTAZIONE DEVE GARANTIRE L’INDIVIDUAZIONE UNIVOCA DELLA DATA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ISTAURAZIONE DEL RAPPORTO, I DATI IDENTIFICATIVI DEL CLIENTE DELL’ESECUTORE E DEL TITOLARE EFFETTIVO, LA DATA L’IMPORTO E LA CAUSALE DELL’OPERAZIONE O DELLA PRESTAZIONE, EVENTUALI MEZZI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PAGAMENTO UTILIZZATI.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 DATI, LE INFORMAZIONI E LA DOCUMENTAZIONE VA CONSERVATA PER 10 ANNI DALLA CESSAZIONE DEL RAPPORTO CONTINUATIVO O DELLA PRESTAZIONE.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endParaRPr lang="it-IT" sz="1400" b="1" dirty="0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654820" y="0"/>
            <a:ext cx="6786610" cy="72944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CONSERVAZIONE DEI DATI</a:t>
            </a:r>
          </a:p>
          <a:p>
            <a:pPr algn="ctr">
              <a:defRPr/>
            </a:pP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33D36FFE-0DE8-463C-8932-4F7F27528B13}" type="slidenum">
              <a:rPr lang="it-IT"/>
              <a:pPr defTabSz="787400">
                <a:defRPr/>
              </a:pPr>
              <a:t>24</a:t>
            </a:fld>
            <a:endParaRPr lang="it-IT"/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7F8C8DD4-9F09-447F-8B66-B885DC034F2E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24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58373" name="AutoShape 4"/>
          <p:cNvSpPr>
            <a:spLocks noChangeArrowheads="1"/>
          </p:cNvSpPr>
          <p:nvPr/>
        </p:nvSpPr>
        <p:spPr bwMode="auto">
          <a:xfrm>
            <a:off x="477838" y="1800225"/>
            <a:ext cx="7183437" cy="145573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 DATI, LE INFORMAZIONI E I DOCUMENTI VANNO CONSERVATI IN UN FASCICOLO DELLA CLIENTELA.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IL FASCICOLO PUO’ ESSERE TENUTO IN MODALITA’ CARATCEA O INFORMATICA.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IL PROFESSIONISTA DEVE GARANTIRE LA TUTELA E LA RISERVATEZZA EI DATI CONTENUTI.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654820" y="0"/>
            <a:ext cx="6786610" cy="72944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it-IT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CONSERVAZIONE DEI DATI</a:t>
            </a:r>
          </a:p>
          <a:p>
            <a:pPr algn="ctr">
              <a:defRPr/>
            </a:pP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665B2A1B-6606-40FD-B8B8-88B63D44886A}" type="slidenum">
              <a:rPr lang="it-IT"/>
              <a:pPr defTabSz="787400">
                <a:defRPr/>
              </a:pPr>
              <a:t>25</a:t>
            </a:fld>
            <a:endParaRPr lang="it-IT"/>
          </a:p>
        </p:txBody>
      </p:sp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0E6ADEB0-1B22-4453-A6E6-DDA8BB2C9E23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25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AAD4EF3A-F5E5-4DB2-8B81-2D53A7ED84C6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25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339725" y="1720850"/>
            <a:ext cx="7345363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3600" b="1" i="1">
                <a:solidFill>
                  <a:schemeClr val="accent1"/>
                </a:solidFill>
                <a:latin typeface="Univers 47 CondensedLight" pitchFamily="34" charset="0"/>
              </a:rPr>
              <a:t>GRAZIE PER L’ASCOLTO</a:t>
            </a:r>
          </a:p>
          <a:p>
            <a:pPr algn="ctr"/>
            <a:r>
              <a:rPr lang="it-IT" sz="3600" b="1" i="1">
                <a:solidFill>
                  <a:schemeClr val="accent1"/>
                </a:solidFill>
                <a:latin typeface="Univers 47 CondensedLight" pitchFamily="34" charset="0"/>
              </a:rPr>
              <a:t> E</a:t>
            </a:r>
          </a:p>
          <a:p>
            <a:pPr algn="ctr"/>
            <a:r>
              <a:rPr lang="it-IT" sz="3600" b="1" i="1">
                <a:solidFill>
                  <a:schemeClr val="accent1"/>
                </a:solidFill>
                <a:latin typeface="Univers 47 CondensedLight" pitchFamily="34" charset="0"/>
              </a:rPr>
              <a:t> BUON LAVORO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D8739-8502-4F48-99DA-66308352C71F}" type="slidenum">
              <a:rPr lang="it-IT"/>
              <a:pPr>
                <a:defRPr/>
              </a:pPr>
              <a:t>26</a:t>
            </a:fld>
            <a:endParaRPr lang="it-IT"/>
          </a:p>
        </p:txBody>
      </p:sp>
      <p:sp>
        <p:nvSpPr>
          <p:cNvPr id="6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76" tIns="39338" rIns="78676" bIns="39338"/>
          <a:lstStyle/>
          <a:p>
            <a:pPr algn="r" defTabSz="787322">
              <a:defRPr/>
            </a:pPr>
            <a:fld id="{6B456475-3DD3-472F-964E-E21151B55DE7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322">
                <a:defRPr/>
              </a:pPr>
              <a:t>26</a:t>
            </a:fld>
            <a:endParaRPr lang="it-IT" sz="900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76" tIns="39338" rIns="78676" bIns="39338" anchor="ctr"/>
          <a:lstStyle/>
          <a:p>
            <a:pPr algn="ctr"/>
            <a:fld id="{2625F864-429C-45A1-A9A7-22FF66020DA5}" type="slidenum">
              <a:rPr lang="it-IT" sz="1600">
                <a:solidFill>
                  <a:schemeClr val="bg1"/>
                </a:solidFill>
                <a:latin typeface="Univers 47 CondensedLight" pitchFamily="34" charset="0"/>
              </a:rPr>
              <a:pPr algn="ctr"/>
              <a:t>26</a:t>
            </a:fld>
            <a:endParaRPr lang="it-IT" sz="1600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2773" name="Rectangle 3"/>
          <p:cNvSpPr>
            <a:spLocks noChangeArrowheads="1"/>
          </p:cNvSpPr>
          <p:nvPr/>
        </p:nvSpPr>
        <p:spPr bwMode="auto">
          <a:xfrm>
            <a:off x="339725" y="1720850"/>
            <a:ext cx="7345363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algn="ctr"/>
            <a:endParaRPr lang="it-IT" sz="3600" i="1">
              <a:solidFill>
                <a:srgbClr val="FF9900"/>
              </a:solidFill>
              <a:latin typeface="Univers 47 CondensedLight" pitchFamily="34" charset="0"/>
            </a:endParaRPr>
          </a:p>
        </p:txBody>
      </p:sp>
      <p:pic>
        <p:nvPicPr>
          <p:cNvPr id="32774" name="Picture 2" descr="C:\Users\Alfonso\Pictures\21731256_1803583766337190_421959340731384804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75" y="280988"/>
            <a:ext cx="5807075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E134FDD0-A7A3-4691-912E-938B58BEC81F}" type="slidenum">
              <a:rPr lang="it-IT"/>
              <a:pPr defTabSz="787400">
                <a:defRPr/>
              </a:pPr>
              <a:t>3</a:t>
            </a:fld>
            <a:endParaRPr lang="it-IT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4309AF8F-CDD2-4EB0-870A-B82C8943BCF1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3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27653" name="AutoShape 4"/>
          <p:cNvSpPr>
            <a:spLocks noChangeArrowheads="1"/>
          </p:cNvSpPr>
          <p:nvPr/>
        </p:nvSpPr>
        <p:spPr bwMode="auto">
          <a:xfrm rot="16200000">
            <a:off x="-1524000" y="2587625"/>
            <a:ext cx="3954463" cy="379413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600" b="1" dirty="0">
                <a:solidFill>
                  <a:schemeClr val="accent2"/>
                </a:solidFill>
                <a:latin typeface="Arial Narrow" pitchFamily="34" charset="0"/>
              </a:rPr>
              <a:t>REGOLE TECNICHE</a:t>
            </a:r>
          </a:p>
        </p:txBody>
      </p:sp>
      <p:sp>
        <p:nvSpPr>
          <p:cNvPr id="27654" name="AutoShape 5"/>
          <p:cNvSpPr>
            <a:spLocks noChangeArrowheads="1"/>
          </p:cNvSpPr>
          <p:nvPr/>
        </p:nvSpPr>
        <p:spPr bwMode="auto">
          <a:xfrm>
            <a:off x="1708150" y="928688"/>
            <a:ext cx="5948363" cy="109696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LE REGOLE TECNICHE SONO STATE APPROVATEDAL CNDCEC NELLA SEDUTA  16 GENNAIO 2019 E SARANNO VINCOLANTI PER GLI ISCRITTI TRASCORSI SEI MESI DALL’APPROVAZIONE</a:t>
            </a:r>
          </a:p>
        </p:txBody>
      </p:sp>
      <p:sp>
        <p:nvSpPr>
          <p:cNvPr id="27655" name="AutoShape 6"/>
          <p:cNvSpPr>
            <a:spLocks noChangeArrowheads="1"/>
          </p:cNvSpPr>
          <p:nvPr/>
        </p:nvSpPr>
        <p:spPr bwMode="auto">
          <a:xfrm>
            <a:off x="1654175" y="2300288"/>
            <a:ext cx="6073775" cy="38258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ADEGUATA VERIFICA DELLA CLIENTELA</a:t>
            </a:r>
          </a:p>
        </p:txBody>
      </p:sp>
      <p:sp>
        <p:nvSpPr>
          <p:cNvPr id="27656" name="AutoShape 7"/>
          <p:cNvSpPr>
            <a:spLocks noChangeArrowheads="1"/>
          </p:cNvSpPr>
          <p:nvPr/>
        </p:nvSpPr>
        <p:spPr bwMode="auto">
          <a:xfrm rot="10800000" flipV="1">
            <a:off x="1654175" y="3035300"/>
            <a:ext cx="6073775" cy="3810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ADEGUATA VERIFICA DELLA CLIENTELA</a:t>
            </a:r>
          </a:p>
        </p:txBody>
      </p:sp>
      <p:sp>
        <p:nvSpPr>
          <p:cNvPr id="27657" name="AutoShape 8"/>
          <p:cNvSpPr>
            <a:spLocks noChangeArrowheads="1"/>
          </p:cNvSpPr>
          <p:nvPr/>
        </p:nvSpPr>
        <p:spPr bwMode="auto">
          <a:xfrm>
            <a:off x="1582738" y="3873500"/>
            <a:ext cx="6223000" cy="3810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CONSERVAZIONE DEI DOCUMENTI, DEI DATI E DELLE INFORMAZIONI</a:t>
            </a:r>
          </a:p>
        </p:txBody>
      </p:sp>
      <p:sp>
        <p:nvSpPr>
          <p:cNvPr id="27659" name="AutoShape 10"/>
          <p:cNvSpPr>
            <a:spLocks noChangeArrowheads="1"/>
          </p:cNvSpPr>
          <p:nvPr/>
        </p:nvSpPr>
        <p:spPr bwMode="auto">
          <a:xfrm>
            <a:off x="868363" y="1228725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7660" name="AutoShape 11"/>
          <p:cNvSpPr>
            <a:spLocks noChangeArrowheads="1"/>
          </p:cNvSpPr>
          <p:nvPr/>
        </p:nvSpPr>
        <p:spPr bwMode="auto">
          <a:xfrm>
            <a:off x="868363" y="2300288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7661" name="AutoShape 12"/>
          <p:cNvSpPr>
            <a:spLocks noChangeArrowheads="1"/>
          </p:cNvSpPr>
          <p:nvPr/>
        </p:nvSpPr>
        <p:spPr bwMode="auto">
          <a:xfrm>
            <a:off x="868363" y="3873500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7662" name="AutoShape 13"/>
          <p:cNvSpPr>
            <a:spLocks noChangeArrowheads="1"/>
          </p:cNvSpPr>
          <p:nvPr/>
        </p:nvSpPr>
        <p:spPr bwMode="auto">
          <a:xfrm>
            <a:off x="868363" y="3016250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20" name="Rettangolo arrotondato 19"/>
          <p:cNvSpPr/>
          <p:nvPr/>
        </p:nvSpPr>
        <p:spPr>
          <a:xfrm>
            <a:off x="2083580" y="229375"/>
            <a:ext cx="3357586" cy="4286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ANTIRICICLAGGIO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726258" y="229375"/>
            <a:ext cx="7000924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OBBLIGHI DEI PROFESSIONISTI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E60C28F1-CB37-420A-ACB4-E3D96869CA64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4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554318E0-6676-46D6-88C0-092FA145DECB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4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3797" name="AutoShape 4"/>
          <p:cNvSpPr>
            <a:spLocks noChangeArrowheads="1"/>
          </p:cNvSpPr>
          <p:nvPr/>
        </p:nvSpPr>
        <p:spPr bwMode="auto">
          <a:xfrm>
            <a:off x="3238500" y="1035050"/>
            <a:ext cx="4518025" cy="145573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TIPOLOGIA CLIENTELA</a:t>
            </a:r>
          </a:p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AREA GEOGRAFICA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OPERATIVITA’</a:t>
            </a:r>
          </a:p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CANALI DISTRIBUTIVI</a:t>
            </a:r>
          </a:p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SERVIZI OFFERTI</a:t>
            </a:r>
          </a:p>
        </p:txBody>
      </p:sp>
      <p:sp>
        <p:nvSpPr>
          <p:cNvPr id="33798" name="AutoShape 5"/>
          <p:cNvSpPr>
            <a:spLocks noChangeArrowheads="1"/>
          </p:cNvSpPr>
          <p:nvPr/>
        </p:nvSpPr>
        <p:spPr bwMode="auto">
          <a:xfrm>
            <a:off x="0" y="1368425"/>
            <a:ext cx="2089150" cy="73818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>
                <a:solidFill>
                  <a:schemeClr val="accent2"/>
                </a:solidFill>
                <a:latin typeface="Arial Narrow" pitchFamily="34" charset="0"/>
              </a:rPr>
              <a:t>AUTOVALUTAZIONE DEL RISCHIO</a:t>
            </a:r>
          </a:p>
        </p:txBody>
      </p:sp>
      <p:sp>
        <p:nvSpPr>
          <p:cNvPr id="33799" name="AutoShape 6"/>
          <p:cNvSpPr>
            <a:spLocks noChangeArrowheads="1"/>
          </p:cNvSpPr>
          <p:nvPr/>
        </p:nvSpPr>
        <p:spPr bwMode="auto">
          <a:xfrm>
            <a:off x="0" y="3384550"/>
            <a:ext cx="2017713" cy="73818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GRADO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VULNERABILITA’</a:t>
            </a:r>
          </a:p>
        </p:txBody>
      </p:sp>
      <p:sp>
        <p:nvSpPr>
          <p:cNvPr id="33800" name="AutoShape 7"/>
          <p:cNvSpPr>
            <a:spLocks noChangeArrowheads="1"/>
          </p:cNvSpPr>
          <p:nvPr/>
        </p:nvSpPr>
        <p:spPr bwMode="auto">
          <a:xfrm>
            <a:off x="3232150" y="2825750"/>
            <a:ext cx="4668838" cy="2168525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>
                <a:solidFill>
                  <a:schemeClr val="accent2"/>
                </a:solidFill>
                <a:latin typeface="Arial Narrow" pitchFamily="34" charset="0"/>
              </a:rPr>
              <a:t>FORMAZIONE</a:t>
            </a:r>
          </a:p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>
                <a:solidFill>
                  <a:schemeClr val="accent2"/>
                </a:solidFill>
                <a:latin typeface="Arial Narrow" pitchFamily="34" charset="0"/>
              </a:rPr>
              <a:t>ORGANIZZAZIONE ADEMPIMENTI ADEGUATA VERIFICA</a:t>
            </a:r>
          </a:p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>
                <a:solidFill>
                  <a:schemeClr val="accent2"/>
                </a:solidFill>
                <a:latin typeface="Arial Narrow" pitchFamily="34" charset="0"/>
              </a:rPr>
              <a:t>ORGANIZZAZIONE RELATIVA ALLA CONSERVAZIONE</a:t>
            </a:r>
          </a:p>
          <a:p>
            <a:pPr marL="457200" indent="-457200" defTabSz="787400">
              <a:lnSpc>
                <a:spcPct val="150000"/>
              </a:lnSpc>
              <a:buFontTx/>
              <a:buChar char="-"/>
              <a:defRPr/>
            </a:pPr>
            <a:r>
              <a:rPr lang="it-IT" sz="1400" b="1">
                <a:solidFill>
                  <a:schemeClr val="accent2"/>
                </a:solidFill>
                <a:latin typeface="Arial Narrow" pitchFamily="34" charset="0"/>
              </a:rPr>
              <a:t>ORGANIZZAZIONE PER SEGNALAZIONE E COMUNICAZIONE</a:t>
            </a:r>
          </a:p>
        </p:txBody>
      </p:sp>
      <p:sp>
        <p:nvSpPr>
          <p:cNvPr id="33801" name="AutoShape 8"/>
          <p:cNvSpPr>
            <a:spLocks noChangeArrowheads="1"/>
          </p:cNvSpPr>
          <p:nvPr/>
        </p:nvSpPr>
        <p:spPr bwMode="auto">
          <a:xfrm>
            <a:off x="2139950" y="150495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33802" name="AutoShape 9"/>
          <p:cNvSpPr>
            <a:spLocks noChangeArrowheads="1"/>
          </p:cNvSpPr>
          <p:nvPr/>
        </p:nvSpPr>
        <p:spPr bwMode="auto">
          <a:xfrm>
            <a:off x="2139950" y="35210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tIns="10800" bIns="10800" anchor="ctr">
            <a:spAutoFit/>
          </a:bodyPr>
          <a:lstStyle/>
          <a:p>
            <a:pPr>
              <a:defRPr/>
            </a:pPr>
            <a:endParaRPr lang="it-IT"/>
          </a:p>
        </p:txBody>
      </p:sp>
      <p:sp>
        <p:nvSpPr>
          <p:cNvPr id="12" name="Rettangolo arrotondato 11"/>
          <p:cNvSpPr/>
          <p:nvPr/>
        </p:nvSpPr>
        <p:spPr>
          <a:xfrm>
            <a:off x="726258" y="229375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AUTOVALUTAZIONE DEL RISCHIO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B424C8AA-830B-4378-90DA-83BA2C4A4170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5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3C111723-79AD-472F-AD20-72F1ECE1F847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5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5237163" y="871538"/>
            <a:ext cx="2439987" cy="14557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1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2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3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4</a:t>
            </a:r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412750" y="871538"/>
            <a:ext cx="4732338" cy="14557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NON SIGNIFICATIVA 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POCO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ABBASTANZA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MOLTO SIGNIFICATIVA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484188" y="2514600"/>
            <a:ext cx="7026275" cy="2884488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 PROFESSIONISTI EFFETTUANO L’AUTOVALUTAZIONE CON CADENZA TRIENNALE. </a:t>
            </a:r>
          </a:p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IN BASE ALLE DIMENSIONI DELLA STRUTTURA ( PROFESSIONISTI E DIPENDENTI E COLLABORATORI ) E ALLE SEDI SI PROCEDE ALLE AZIONI PER LA GESTIONE E LA MITIGAZIONE DEL RISCHIO. IN UNA STRUTTURA CON DUE O PIU’ PROEFSSIONSITI OCCORRE INTRODURRE LA FUNZIONE ANTIRICICLAGGIO E NOMINARE IL RESPONSABILE.  PER STRUTTURE CON OLTRE 30 PROFESSIONISTI E 30 DIPENDENTI  BISOGNA INTRODURRE UNA FUNZIONE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REVISORE INDIPENDENTE PER LA VERIFICA DEI PRESIDI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CONTROLLO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726258" y="300813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AUTOVALUTAZIONE DEL RISCHIO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 txBox="1">
            <a:spLocks noGrp="1"/>
          </p:cNvSpPr>
          <p:nvPr/>
        </p:nvSpPr>
        <p:spPr bwMode="auto">
          <a:xfrm>
            <a:off x="5751513" y="5233988"/>
            <a:ext cx="1871662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78684" tIns="39342" rIns="78684" bIns="39342"/>
          <a:lstStyle/>
          <a:p>
            <a:pPr algn="r" defTabSz="787400">
              <a:defRPr/>
            </a:pPr>
            <a:fld id="{99848D1E-CC40-46D7-A8AD-D940A3DB3C3A}" type="slidenum">
              <a:rPr lang="it-IT" sz="900">
                <a:effectLst>
                  <a:outerShdw blurRad="38100" dist="38100" dir="2700000" algn="tl">
                    <a:srgbClr val="010199"/>
                  </a:outerShdw>
                </a:effectLst>
              </a:rPr>
              <a:pPr algn="r" defTabSz="787400">
                <a:defRPr/>
              </a:pPr>
              <a:t>6</a:t>
            </a:fld>
            <a:endParaRPr lang="it-IT" sz="9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F9A3144D-668C-477D-A8DC-D9D34F9602DD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6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5237163" y="3373438"/>
            <a:ext cx="2439987" cy="14541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1 – 1.5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1.6 – 2.5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2.6 – 3.5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3.6 - 4</a:t>
            </a:r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412750" y="3373438"/>
            <a:ext cx="4732338" cy="145415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NON SIGNIFICATIVA 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POCO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ABBASTANZA SIGNIFICATIVA</a:t>
            </a:r>
          </a:p>
          <a:p>
            <a:pPr marL="457200" indent="-457200" defTabSz="78740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MOLTO SIGNIFICATIVA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484188" y="1228725"/>
            <a:ext cx="7026275" cy="1096963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LA DETERMINAZIONE DEL RISCHIO RESIDUO SI CALCOLA SOMMANDO IL 40% DELLA MEDIA DEL PUNTEGGIO DEL RISCHIO INERENTE E IL 60% DELLA MEDIA DEL PUNTEGGIO DEL RISCHIO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VULNERABILITA’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726258" y="300813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AUTOVALUTAZIONE DEL RISCHIO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47622-6E0C-4FB0-8D8D-9E529F6E4287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pic>
        <p:nvPicPr>
          <p:cNvPr id="13315" name="Picture 2" descr="\\LAURA-PC\scanner\SCX-4623_20190308_23111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488" y="712788"/>
            <a:ext cx="396081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6EC7ED4D-F2EB-4EB9-B7B0-12974A3DF0C4}" type="slidenum">
              <a:rPr lang="it-IT"/>
              <a:pPr defTabSz="787400">
                <a:defRPr/>
              </a:pPr>
              <a:t>8</a:t>
            </a:fld>
            <a:endParaRPr lang="it-IT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90B45C23-F9BC-4411-AB39-8159EEF6D069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8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28677" name="AutoShape 4"/>
          <p:cNvSpPr>
            <a:spLocks noChangeArrowheads="1"/>
          </p:cNvSpPr>
          <p:nvPr/>
        </p:nvSpPr>
        <p:spPr bwMode="auto">
          <a:xfrm>
            <a:off x="439738" y="760413"/>
            <a:ext cx="7145337" cy="39576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IL PROFESSIONISTA DEVE ADEMPIERE ALL’OBBLIGO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ADEGUATA VERIFICA QUANDO: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L’OGGETTO DELLA PRESTAZIONE PROFESSIONALE E’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IMPORTO PARI O SUPERIORE AD EURO 15.000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L’OGGETTO DELLA PRESTAZIONE OCCASIONALE E’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IMPORTO PARI O SUPERIORE AD EURO 15.000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L’OGGETTO DELLA PRESTAZIONE E’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VALORE INDETERMINATO O NON DETERMINABILE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VI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E’ SOSPETTO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RICICLAGGIO 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FINANZIAMENTO DEL TERROSRISMO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VI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SONO DUBBI SULLA VERIDICITA’ O SULL’ADEGUATEZZA DEI DATI  </a:t>
            </a:r>
          </a:p>
          <a:p>
            <a:pPr marL="457200" indent="-457200" algn="ctr" defTabSz="787400">
              <a:lnSpc>
                <a:spcPct val="150000"/>
              </a:lnSpc>
              <a:buFontTx/>
              <a:buChar char="-"/>
              <a:defRPr/>
            </a:pPr>
            <a:endParaRPr lang="it-IT" sz="1400" b="1" dirty="0">
              <a:solidFill>
                <a:schemeClr val="accent2"/>
              </a:solidFill>
              <a:latin typeface="Arial Narrow" pitchFamily="34" charset="0"/>
            </a:endParaRPr>
          </a:p>
          <a:p>
            <a:pPr marL="457200" indent="-457200" algn="ctr" defTabSz="787400">
              <a:lnSpc>
                <a:spcPct val="150000"/>
              </a:lnSpc>
              <a:buFontTx/>
              <a:buChar char="-"/>
              <a:defRPr/>
            </a:pPr>
            <a:endParaRPr lang="it-IT" sz="1400" b="1" dirty="0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726258" y="229375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87400">
              <a:defRPr/>
            </a:pPr>
            <a:fld id="{385C74AA-D251-4DC5-A63F-93C088557B98}" type="slidenum">
              <a:rPr lang="it-IT"/>
              <a:pPr defTabSz="787400">
                <a:defRPr/>
              </a:pPr>
              <a:t>9</a:t>
            </a:fld>
            <a:endParaRPr lang="it-IT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7010400" y="5334000"/>
            <a:ext cx="869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684" tIns="39342" rIns="78684" bIns="39342" anchor="ctr"/>
          <a:lstStyle/>
          <a:p>
            <a:pPr algn="ctr" defTabSz="787400"/>
            <a:fld id="{77CDCB05-1E05-42EB-922A-2216AF8F3D2B}" type="slidenum">
              <a:rPr lang="it-IT" sz="1600" b="1">
                <a:solidFill>
                  <a:schemeClr val="bg1"/>
                </a:solidFill>
                <a:latin typeface="Univers 47 CondensedLight" pitchFamily="34" charset="0"/>
              </a:rPr>
              <a:pPr algn="ctr" defTabSz="787400"/>
              <a:t>9</a:t>
            </a:fld>
            <a:endParaRPr lang="it-IT" sz="1600" b="1">
              <a:solidFill>
                <a:schemeClr val="bg1"/>
              </a:solidFill>
              <a:latin typeface="Univers 47 CondensedLight" pitchFamily="34" charset="0"/>
            </a:endParaRPr>
          </a:p>
        </p:txBody>
      </p:sp>
      <p:sp>
        <p:nvSpPr>
          <p:cNvPr id="29701" name="AutoShape 4"/>
          <p:cNvSpPr>
            <a:spLocks noChangeArrowheads="1"/>
          </p:cNvSpPr>
          <p:nvPr/>
        </p:nvSpPr>
        <p:spPr bwMode="auto">
          <a:xfrm>
            <a:off x="511175" y="1371600"/>
            <a:ext cx="7145338" cy="1812925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 algn="ctr">
            <a:solidFill>
              <a:schemeClr val="accent1"/>
            </a:solidFill>
            <a:round/>
            <a:headEnd/>
            <a:tailEnd/>
          </a:ln>
        </p:spPr>
        <p:txBody>
          <a:bodyPr tIns="10800" bIns="10800" anchor="ctr">
            <a:spAutoFit/>
          </a:bodyPr>
          <a:lstStyle/>
          <a:p>
            <a:pPr marL="457200" indent="-457200" algn="ctr" defTabSz="787400">
              <a:lnSpc>
                <a:spcPct val="150000"/>
              </a:lnSpc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IL PROFESSIONISTA E’ ESONERATO DALL’OBBLIGO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ADEGUATA VERIFICA NELL’IPOTESI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: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REDAZIONE E/O TRASMIISSIONE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DICHIARAZIONI DERIVANTI DA OBBLIGHI FISCALI</a:t>
            </a:r>
          </a:p>
          <a:p>
            <a:pPr marL="457200" indent="-457200" defTabSz="7874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ADEMPIMENTI IN MATERIA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AMMINISTRAZIONE DEL PERSONALE </a:t>
            </a:r>
            <a:r>
              <a:rPr lang="it-IT" sz="1400" b="1" dirty="0" err="1">
                <a:solidFill>
                  <a:schemeClr val="accent2"/>
                </a:solidFill>
                <a:latin typeface="Arial Narrow" pitchFamily="34" charset="0"/>
              </a:rPr>
              <a:t>DI</a:t>
            </a:r>
            <a:r>
              <a:rPr lang="it-IT" sz="1400" b="1" dirty="0">
                <a:solidFill>
                  <a:schemeClr val="accent2"/>
                </a:solidFill>
                <a:latin typeface="Arial Narrow" pitchFamily="34" charset="0"/>
              </a:rPr>
              <a:t> CUI ALL’ART. 2 COMMA 1 DELLA LEGGE 11 GENNAIO 1979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726258" y="229375"/>
            <a:ext cx="6858048" cy="4286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ADEGUATA VERIFICA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5694</TotalTime>
  <Words>1170</Words>
  <Application>Microsoft Office PowerPoint</Application>
  <PresentationFormat>Personalizzato</PresentationFormat>
  <Paragraphs>249</Paragraphs>
  <Slides>26</Slides>
  <Notes>23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5" baseType="lpstr">
      <vt:lpstr>Arial</vt:lpstr>
      <vt:lpstr>Lucida Sans Unicode</vt:lpstr>
      <vt:lpstr>Wingdings 2</vt:lpstr>
      <vt:lpstr>Times New Roman</vt:lpstr>
      <vt:lpstr>Arial Narrow</vt:lpstr>
      <vt:lpstr>Book Antiqua</vt:lpstr>
      <vt:lpstr>Univers 47 CondensedLight</vt:lpstr>
      <vt:lpstr>Wingdings</vt:lpstr>
      <vt:lpstr>Equinozio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</vt:vector>
  </TitlesOfParts>
  <Company>Seek&amp;Partners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subject>Antiriciclaggio</dc:subject>
  <dc:creator>Alfonso Gargano</dc:creator>
  <cp:lastModifiedBy>User</cp:lastModifiedBy>
  <cp:revision>554</cp:revision>
  <dcterms:created xsi:type="dcterms:W3CDTF">2003-09-03T10:27:04Z</dcterms:created>
  <dcterms:modified xsi:type="dcterms:W3CDTF">2019-04-02T14:00:08Z</dcterms:modified>
</cp:coreProperties>
</file>